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2"/>
  </p:notesMasterIdLst>
  <p:sldIdLst>
    <p:sldId id="256" r:id="rId2"/>
    <p:sldId id="257" r:id="rId3"/>
    <p:sldId id="259" r:id="rId4"/>
    <p:sldId id="258" r:id="rId5"/>
    <p:sldId id="260" r:id="rId6"/>
    <p:sldId id="261" r:id="rId7"/>
    <p:sldId id="262" r:id="rId8"/>
    <p:sldId id="263" r:id="rId9"/>
    <p:sldId id="264" r:id="rId10"/>
    <p:sldId id="265" r:id="rId11"/>
    <p:sldId id="266" r:id="rId12"/>
    <p:sldId id="268" r:id="rId13"/>
    <p:sldId id="267" r:id="rId14"/>
    <p:sldId id="270" r:id="rId15"/>
    <p:sldId id="275" r:id="rId16"/>
    <p:sldId id="276" r:id="rId17"/>
    <p:sldId id="269" r:id="rId18"/>
    <p:sldId id="271" r:id="rId19"/>
    <p:sldId id="272" r:id="rId20"/>
    <p:sldId id="273" r:id="rId21"/>
    <p:sldId id="274"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4" r:id="rId39"/>
    <p:sldId id="293"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6" r:id="rId61"/>
    <p:sldId id="315" r:id="rId62"/>
    <p:sldId id="317" r:id="rId63"/>
    <p:sldId id="318" r:id="rId64"/>
    <p:sldId id="319" r:id="rId65"/>
    <p:sldId id="320" r:id="rId66"/>
    <p:sldId id="321" r:id="rId67"/>
    <p:sldId id="322" r:id="rId68"/>
    <p:sldId id="324" r:id="rId69"/>
    <p:sldId id="325" r:id="rId70"/>
    <p:sldId id="323"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4907" autoAdjust="0"/>
  </p:normalViewPr>
  <p:slideViewPr>
    <p:cSldViewPr snapToGrid="0">
      <p:cViewPr>
        <p:scale>
          <a:sx n="105" d="100"/>
          <a:sy n="105" d="100"/>
        </p:scale>
        <p:origin x="-96" y="-2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003C5-49FC-4EEC-923A-8244F44DF0E3}" type="datetimeFigureOut">
              <a:rPr lang="en-US" smtClean="0"/>
              <a:t>12/1/2017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B1D4B5-7E9A-4B32-B9FC-595E53A7148B}" type="slidenum">
              <a:rPr lang="en-US" smtClean="0"/>
              <a:t>‹#›</a:t>
            </a:fld>
            <a:endParaRPr lang="en-US"/>
          </a:p>
        </p:txBody>
      </p:sp>
    </p:spTree>
    <p:extLst>
      <p:ext uri="{BB962C8B-B14F-4D97-AF65-F5344CB8AC3E}">
        <p14:creationId xmlns:p14="http://schemas.microsoft.com/office/powerpoint/2010/main" val="3881787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this data it was hypothesized that females would show stronger behavior responses to social defeat than males.</a:t>
            </a:r>
          </a:p>
        </p:txBody>
      </p:sp>
      <p:sp>
        <p:nvSpPr>
          <p:cNvPr id="4" name="Slide Number Placeholder 3"/>
          <p:cNvSpPr>
            <a:spLocks noGrp="1"/>
          </p:cNvSpPr>
          <p:nvPr>
            <p:ph type="sldNum" sz="quarter" idx="10"/>
          </p:nvPr>
        </p:nvSpPr>
        <p:spPr/>
        <p:txBody>
          <a:bodyPr/>
          <a:lstStyle/>
          <a:p>
            <a:fld id="{BBB1D4B5-7E9A-4B32-B9FC-595E53A7148B}" type="slidenum">
              <a:rPr lang="en-US" smtClean="0"/>
              <a:t>5</a:t>
            </a:fld>
            <a:endParaRPr lang="en-US"/>
          </a:p>
        </p:txBody>
      </p:sp>
    </p:spTree>
    <p:extLst>
      <p:ext uri="{BB962C8B-B14F-4D97-AF65-F5344CB8AC3E}">
        <p14:creationId xmlns:p14="http://schemas.microsoft.com/office/powerpoint/2010/main" val="3309076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were no significant differences when mice were tested  with an empty cage (B).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Females, but not males exposed to social defeat showed reduced social interaction behavior with a novel mouse (C).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Immediately after the social interaction  test mice were euthanized and vaginal lavage was conducted to determine estrous  cycle stage. Social defeat reduced  social interaction time at different stages of the estrous cycle (D).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Corticosterone levels measured  immediately after social interaction testing were higher in females compared  to males (E). * main effect of sex p,0.05, ** planned comparison control group versus stress group p,0.01.</a:t>
            </a:r>
          </a:p>
        </p:txBody>
      </p:sp>
      <p:sp>
        <p:nvSpPr>
          <p:cNvPr id="4" name="Slide Number Placeholder 3"/>
          <p:cNvSpPr>
            <a:spLocks noGrp="1"/>
          </p:cNvSpPr>
          <p:nvPr>
            <p:ph type="sldNum" sz="quarter" idx="10"/>
          </p:nvPr>
        </p:nvSpPr>
        <p:spPr/>
        <p:txBody>
          <a:bodyPr/>
          <a:lstStyle/>
          <a:p>
            <a:fld id="{BBB1D4B5-7E9A-4B32-B9FC-595E53A7148B}" type="slidenum">
              <a:rPr lang="en-US" smtClean="0"/>
              <a:t>13</a:t>
            </a:fld>
            <a:endParaRPr lang="en-US"/>
          </a:p>
        </p:txBody>
      </p:sp>
    </p:spTree>
    <p:extLst>
      <p:ext uri="{BB962C8B-B14F-4D97-AF65-F5344CB8AC3E}">
        <p14:creationId xmlns:p14="http://schemas.microsoft.com/office/powerpoint/2010/main" val="431885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California mice  after social interaction tests. Mice were exposed  to three control or social defeat episodes. Social defeat increased the number  of </a:t>
            </a:r>
            <a:r>
              <a:rPr lang="en-US" sz="1200" kern="1200" dirty="0" err="1">
                <a:solidFill>
                  <a:schemeClr val="tx1"/>
                </a:solidFill>
                <a:effectLst/>
                <a:latin typeface="+mn-lt"/>
                <a:ea typeface="+mn-ea"/>
                <a:cs typeface="+mn-cs"/>
              </a:rPr>
              <a:t>pCREB</a:t>
            </a:r>
            <a:r>
              <a:rPr lang="en-US" sz="1200" kern="1200" dirty="0">
                <a:solidFill>
                  <a:schemeClr val="tx1"/>
                </a:solidFill>
                <a:effectLst/>
                <a:latin typeface="+mn-lt"/>
                <a:ea typeface="+mn-ea"/>
                <a:cs typeface="+mn-cs"/>
              </a:rPr>
              <a:t> positive cells in females but not males in the </a:t>
            </a:r>
            <a:r>
              <a:rPr lang="en-US" sz="1200" kern="1200" dirty="0" err="1">
                <a:solidFill>
                  <a:schemeClr val="tx1"/>
                </a:solidFill>
                <a:effectLst/>
                <a:latin typeface="+mn-lt"/>
                <a:ea typeface="+mn-ea"/>
                <a:cs typeface="+mn-cs"/>
              </a:rPr>
              <a:t>NAc</a:t>
            </a:r>
            <a:r>
              <a:rPr lang="en-US" sz="1200" kern="1200" dirty="0">
                <a:solidFill>
                  <a:schemeClr val="tx1"/>
                </a:solidFill>
                <a:effectLst/>
                <a:latin typeface="+mn-lt"/>
                <a:ea typeface="+mn-ea"/>
                <a:cs typeface="+mn-cs"/>
              </a:rPr>
              <a:t> shell (C) and core (F). Control males generally had higher </a:t>
            </a:r>
            <a:r>
              <a:rPr lang="en-US" sz="1200" kern="1200" dirty="0" err="1">
                <a:solidFill>
                  <a:schemeClr val="tx1"/>
                </a:solidFill>
                <a:effectLst/>
                <a:latin typeface="+mn-lt"/>
                <a:ea typeface="+mn-ea"/>
                <a:cs typeface="+mn-cs"/>
              </a:rPr>
              <a:t>pCREB</a:t>
            </a:r>
            <a:r>
              <a:rPr lang="en-US" sz="1200" kern="1200" dirty="0">
                <a:solidFill>
                  <a:schemeClr val="tx1"/>
                </a:solidFill>
                <a:effectLst/>
                <a:latin typeface="+mn-lt"/>
                <a:ea typeface="+mn-ea"/>
                <a:cs typeface="+mn-cs"/>
              </a:rPr>
              <a:t> cell counts than control females. </a:t>
            </a:r>
            <a:endParaRPr lang="en-US" dirty="0"/>
          </a:p>
        </p:txBody>
      </p:sp>
      <p:sp>
        <p:nvSpPr>
          <p:cNvPr id="4" name="Slide Number Placeholder 3"/>
          <p:cNvSpPr>
            <a:spLocks noGrp="1"/>
          </p:cNvSpPr>
          <p:nvPr>
            <p:ph type="sldNum" sz="quarter" idx="10"/>
          </p:nvPr>
        </p:nvSpPr>
        <p:spPr/>
        <p:txBody>
          <a:bodyPr/>
          <a:lstStyle/>
          <a:p>
            <a:fld id="{BBB1D4B5-7E9A-4B32-B9FC-595E53A7148B}" type="slidenum">
              <a:rPr lang="en-US" smtClean="0"/>
              <a:t>15</a:t>
            </a:fld>
            <a:endParaRPr lang="en-US"/>
          </a:p>
        </p:txBody>
      </p:sp>
    </p:spTree>
    <p:extLst>
      <p:ext uri="{BB962C8B-B14F-4D97-AF65-F5344CB8AC3E}">
        <p14:creationId xmlns:p14="http://schemas.microsoft.com/office/powerpoint/2010/main" val="518226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Males had more </a:t>
            </a:r>
            <a:r>
              <a:rPr lang="en-US" sz="1200" kern="1200" dirty="0" err="1">
                <a:solidFill>
                  <a:schemeClr val="tx1"/>
                </a:solidFill>
                <a:effectLst/>
                <a:latin typeface="+mn-lt"/>
                <a:ea typeface="+mn-ea"/>
                <a:cs typeface="+mn-cs"/>
              </a:rPr>
              <a:t>pERK</a:t>
            </a:r>
            <a:r>
              <a:rPr lang="en-US" sz="1200" kern="1200" dirty="0">
                <a:solidFill>
                  <a:schemeClr val="tx1"/>
                </a:solidFill>
                <a:effectLst/>
                <a:latin typeface="+mn-lt"/>
                <a:ea typeface="+mn-ea"/>
                <a:cs typeface="+mn-cs"/>
              </a:rPr>
              <a:t> positive cells than females in the </a:t>
            </a:r>
            <a:r>
              <a:rPr lang="en-US" sz="1200" kern="1200" dirty="0" err="1">
                <a:solidFill>
                  <a:schemeClr val="tx1"/>
                </a:solidFill>
                <a:effectLst/>
                <a:latin typeface="+mn-lt"/>
                <a:ea typeface="+mn-ea"/>
                <a:cs typeface="+mn-cs"/>
              </a:rPr>
              <a:t>NAc</a:t>
            </a:r>
            <a:r>
              <a:rPr lang="en-US" sz="1200" kern="1200" dirty="0">
                <a:solidFill>
                  <a:schemeClr val="tx1"/>
                </a:solidFill>
                <a:effectLst/>
                <a:latin typeface="+mn-lt"/>
                <a:ea typeface="+mn-ea"/>
                <a:cs typeface="+mn-cs"/>
              </a:rPr>
              <a:t> shell (B) but not in the </a:t>
            </a:r>
            <a:r>
              <a:rPr lang="en-US" sz="1200" kern="1200" dirty="0" err="1">
                <a:solidFill>
                  <a:schemeClr val="tx1"/>
                </a:solidFill>
                <a:effectLst/>
                <a:latin typeface="+mn-lt"/>
                <a:ea typeface="+mn-ea"/>
                <a:cs typeface="+mn-cs"/>
              </a:rPr>
              <a:t>NAc</a:t>
            </a:r>
            <a:r>
              <a:rPr lang="en-US" sz="1200" kern="1200" dirty="0">
                <a:solidFill>
                  <a:schemeClr val="tx1"/>
                </a:solidFill>
                <a:effectLst/>
                <a:latin typeface="+mn-lt"/>
                <a:ea typeface="+mn-ea"/>
                <a:cs typeface="+mn-cs"/>
              </a:rPr>
              <a:t> core</a:t>
            </a:r>
            <a:endParaRPr lang="en-US" dirty="0"/>
          </a:p>
        </p:txBody>
      </p:sp>
      <p:sp>
        <p:nvSpPr>
          <p:cNvPr id="4" name="Slide Number Placeholder 3"/>
          <p:cNvSpPr>
            <a:spLocks noGrp="1"/>
          </p:cNvSpPr>
          <p:nvPr>
            <p:ph type="sldNum" sz="quarter" idx="10"/>
          </p:nvPr>
        </p:nvSpPr>
        <p:spPr/>
        <p:txBody>
          <a:bodyPr/>
          <a:lstStyle/>
          <a:p>
            <a:fld id="{BBB1D4B5-7E9A-4B32-B9FC-595E53A7148B}" type="slidenum">
              <a:rPr lang="en-US" smtClean="0"/>
              <a:t>16</a:t>
            </a:fld>
            <a:endParaRPr lang="en-US"/>
          </a:p>
        </p:txBody>
      </p:sp>
    </p:spTree>
    <p:extLst>
      <p:ext uri="{BB962C8B-B14F-4D97-AF65-F5344CB8AC3E}">
        <p14:creationId xmlns:p14="http://schemas.microsoft.com/office/powerpoint/2010/main" val="2808286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p,0.05</a:t>
            </a:r>
          </a:p>
          <a:p>
            <a:r>
              <a:rPr lang="en-US" sz="1200" kern="1200" dirty="0">
                <a:solidFill>
                  <a:schemeClr val="tx1"/>
                </a:solidFill>
                <a:latin typeface="+mn-lt"/>
                <a:ea typeface="+mn-ea"/>
                <a:cs typeface="+mn-cs"/>
              </a:rPr>
              <a:t>p,0.02</a:t>
            </a:r>
            <a:endParaRPr lang="en-US" dirty="0"/>
          </a:p>
        </p:txBody>
      </p:sp>
      <p:sp>
        <p:nvSpPr>
          <p:cNvPr id="4" name="Slide Number Placeholder 3"/>
          <p:cNvSpPr>
            <a:spLocks noGrp="1"/>
          </p:cNvSpPr>
          <p:nvPr>
            <p:ph type="sldNum" sz="quarter" idx="10"/>
          </p:nvPr>
        </p:nvSpPr>
        <p:spPr/>
        <p:txBody>
          <a:bodyPr/>
          <a:lstStyle/>
          <a:p>
            <a:fld id="{BBB1D4B5-7E9A-4B32-B9FC-595E53A7148B}" type="slidenum">
              <a:rPr lang="en-US" smtClean="0"/>
              <a:t>21</a:t>
            </a:fld>
            <a:endParaRPr lang="en-US"/>
          </a:p>
        </p:txBody>
      </p:sp>
    </p:spTree>
    <p:extLst>
      <p:ext uri="{BB962C8B-B14F-4D97-AF65-F5344CB8AC3E}">
        <p14:creationId xmlns:p14="http://schemas.microsoft.com/office/powerpoint/2010/main" val="4208647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p,0.001</a:t>
            </a:r>
          </a:p>
        </p:txBody>
      </p:sp>
      <p:sp>
        <p:nvSpPr>
          <p:cNvPr id="4" name="Slide Number Placeholder 3"/>
          <p:cNvSpPr>
            <a:spLocks noGrp="1"/>
          </p:cNvSpPr>
          <p:nvPr>
            <p:ph type="sldNum" sz="quarter" idx="10"/>
          </p:nvPr>
        </p:nvSpPr>
        <p:spPr/>
        <p:txBody>
          <a:bodyPr/>
          <a:lstStyle/>
          <a:p>
            <a:fld id="{BBB1D4B5-7E9A-4B32-B9FC-595E53A7148B}" type="slidenum">
              <a:rPr lang="en-US" smtClean="0"/>
              <a:t>22</a:t>
            </a:fld>
            <a:endParaRPr lang="en-US"/>
          </a:p>
        </p:txBody>
      </p:sp>
    </p:spTree>
    <p:extLst>
      <p:ext uri="{BB962C8B-B14F-4D97-AF65-F5344CB8AC3E}">
        <p14:creationId xmlns:p14="http://schemas.microsoft.com/office/powerpoint/2010/main" val="3871463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Females were investigated during luteal phase of menstrual cycle.</a:t>
            </a:r>
          </a:p>
        </p:txBody>
      </p:sp>
      <p:sp>
        <p:nvSpPr>
          <p:cNvPr id="4" name="Slide Number Placeholder 3"/>
          <p:cNvSpPr>
            <a:spLocks noGrp="1"/>
          </p:cNvSpPr>
          <p:nvPr>
            <p:ph type="sldNum" sz="quarter" idx="10"/>
          </p:nvPr>
        </p:nvSpPr>
        <p:spPr/>
        <p:txBody>
          <a:bodyPr/>
          <a:lstStyle/>
          <a:p>
            <a:fld id="{BBB1D4B5-7E9A-4B32-B9FC-595E53A7148B}" type="slidenum">
              <a:rPr lang="en-US" smtClean="0"/>
              <a:t>42</a:t>
            </a:fld>
            <a:endParaRPr lang="en-US"/>
          </a:p>
        </p:txBody>
      </p:sp>
    </p:spTree>
    <p:extLst>
      <p:ext uri="{BB962C8B-B14F-4D97-AF65-F5344CB8AC3E}">
        <p14:creationId xmlns:p14="http://schemas.microsoft.com/office/powerpoint/2010/main" val="4288546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Cortisol increases reported to be highest when the situation is perceived as unpredictable and socio-evaluative, and when the predominant emotion is anxiety rather than anger.</a:t>
            </a:r>
          </a:p>
          <a:p>
            <a:endParaRPr lang="en-US" dirty="0"/>
          </a:p>
        </p:txBody>
      </p:sp>
      <p:sp>
        <p:nvSpPr>
          <p:cNvPr id="4" name="Slide Number Placeholder 3"/>
          <p:cNvSpPr>
            <a:spLocks noGrp="1"/>
          </p:cNvSpPr>
          <p:nvPr>
            <p:ph type="sldNum" sz="quarter" idx="10"/>
          </p:nvPr>
        </p:nvSpPr>
        <p:spPr/>
        <p:txBody>
          <a:bodyPr/>
          <a:lstStyle/>
          <a:p>
            <a:fld id="{BBB1D4B5-7E9A-4B32-B9FC-595E53A7148B}" type="slidenum">
              <a:rPr lang="en-US" smtClean="0"/>
              <a:t>50</a:t>
            </a:fld>
            <a:endParaRPr lang="en-US"/>
          </a:p>
        </p:txBody>
      </p:sp>
    </p:spTree>
    <p:extLst>
      <p:ext uri="{BB962C8B-B14F-4D97-AF65-F5344CB8AC3E}">
        <p14:creationId xmlns:p14="http://schemas.microsoft.com/office/powerpoint/2010/main" val="902743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B1D4B5-7E9A-4B32-B9FC-595E53A7148B}" type="slidenum">
              <a:rPr lang="en-US" smtClean="0"/>
              <a:t>62</a:t>
            </a:fld>
            <a:endParaRPr lang="en-US"/>
          </a:p>
        </p:txBody>
      </p:sp>
    </p:spTree>
    <p:extLst>
      <p:ext uri="{BB962C8B-B14F-4D97-AF65-F5344CB8AC3E}">
        <p14:creationId xmlns:p14="http://schemas.microsoft.com/office/powerpoint/2010/main" val="600029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12/1/2017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6382E5-66B5-4039-904B-5CFC10EB46B3}"/>
              </a:ext>
            </a:extLst>
          </p:cNvPr>
          <p:cNvSpPr>
            <a:spLocks noGrp="1"/>
          </p:cNvSpPr>
          <p:nvPr>
            <p:ph type="ctrTitle"/>
          </p:nvPr>
        </p:nvSpPr>
        <p:spPr/>
        <p:txBody>
          <a:bodyPr/>
          <a:lstStyle/>
          <a:p>
            <a:r>
              <a:rPr lang="en-US"/>
              <a:t>Do </a:t>
            </a:r>
            <a:r>
              <a:rPr lang="en-US" dirty="0"/>
              <a:t>Males and Females respond to stress differently?</a:t>
            </a:r>
          </a:p>
        </p:txBody>
      </p:sp>
      <p:sp>
        <p:nvSpPr>
          <p:cNvPr id="3" name="Subtitle 2">
            <a:extLst>
              <a:ext uri="{FF2B5EF4-FFF2-40B4-BE49-F238E27FC236}">
                <a16:creationId xmlns:a16="http://schemas.microsoft.com/office/drawing/2014/main" xmlns="" id="{9F02E05C-D7B9-4F54-A77D-66860C50930B}"/>
              </a:ext>
            </a:extLst>
          </p:cNvPr>
          <p:cNvSpPr>
            <a:spLocks noGrp="1"/>
          </p:cNvSpPr>
          <p:nvPr>
            <p:ph type="subTitle" idx="1"/>
          </p:nvPr>
        </p:nvSpPr>
        <p:spPr/>
        <p:txBody>
          <a:bodyPr/>
          <a:lstStyle/>
          <a:p>
            <a:r>
              <a:rPr lang="en-US" dirty="0"/>
              <a:t>C. Rush Storz</a:t>
            </a:r>
          </a:p>
        </p:txBody>
      </p:sp>
    </p:spTree>
    <p:extLst>
      <p:ext uri="{BB962C8B-B14F-4D97-AF65-F5344CB8AC3E}">
        <p14:creationId xmlns:p14="http://schemas.microsoft.com/office/powerpoint/2010/main" val="2052050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0B7F14-890C-4C44-8E85-9229E725034E}"/>
              </a:ext>
            </a:extLst>
          </p:cNvPr>
          <p:cNvSpPr>
            <a:spLocks noGrp="1"/>
          </p:cNvSpPr>
          <p:nvPr>
            <p:ph type="title"/>
          </p:nvPr>
        </p:nvSpPr>
        <p:spPr/>
        <p:txBody>
          <a:bodyPr/>
          <a:lstStyle/>
          <a:p>
            <a:r>
              <a:rPr lang="en-US" dirty="0"/>
              <a:t>Social Interaction Test</a:t>
            </a:r>
          </a:p>
        </p:txBody>
      </p:sp>
      <p:sp>
        <p:nvSpPr>
          <p:cNvPr id="3" name="Content Placeholder 2">
            <a:extLst>
              <a:ext uri="{FF2B5EF4-FFF2-40B4-BE49-F238E27FC236}">
                <a16:creationId xmlns:a16="http://schemas.microsoft.com/office/drawing/2014/main" xmlns="" id="{58665B25-BBBA-46A9-944C-723AA7929B21}"/>
              </a:ext>
            </a:extLst>
          </p:cNvPr>
          <p:cNvSpPr>
            <a:spLocks noGrp="1"/>
          </p:cNvSpPr>
          <p:nvPr>
            <p:ph sz="half" idx="1"/>
          </p:nvPr>
        </p:nvSpPr>
        <p:spPr/>
        <p:txBody>
          <a:bodyPr/>
          <a:lstStyle/>
          <a:p>
            <a:r>
              <a:rPr lang="en-US" dirty="0"/>
              <a:t>Social interaction was assessed at 24 and 4 weeks after social defeat exposure.</a:t>
            </a:r>
          </a:p>
          <a:p>
            <a:r>
              <a:rPr lang="en-US" dirty="0"/>
              <a:t>In between social interaction tests the mice were undisturbed except for routine cage changes.</a:t>
            </a:r>
          </a:p>
          <a:p>
            <a:r>
              <a:rPr lang="en-US" dirty="0"/>
              <a:t>After 4 weeks each mouse was anesthetized and euthanized by decapitation.</a:t>
            </a:r>
          </a:p>
        </p:txBody>
      </p:sp>
      <p:sp>
        <p:nvSpPr>
          <p:cNvPr id="4" name="Content Placeholder 3">
            <a:extLst>
              <a:ext uri="{FF2B5EF4-FFF2-40B4-BE49-F238E27FC236}">
                <a16:creationId xmlns:a16="http://schemas.microsoft.com/office/drawing/2014/main" xmlns="" id="{948617CB-6599-4911-B63F-7D1719E550B8}"/>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327454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07E083-B5EC-4DF2-BCBD-D849F40037CB}"/>
              </a:ext>
            </a:extLst>
          </p:cNvPr>
          <p:cNvSpPr>
            <a:spLocks noGrp="1"/>
          </p:cNvSpPr>
          <p:nvPr>
            <p:ph type="title"/>
          </p:nvPr>
        </p:nvSpPr>
        <p:spPr/>
        <p:txBody>
          <a:bodyPr/>
          <a:lstStyle/>
          <a:p>
            <a:r>
              <a:rPr lang="en-US" dirty="0"/>
              <a:t>Social Interaction Test</a:t>
            </a:r>
          </a:p>
        </p:txBody>
      </p:sp>
      <p:sp>
        <p:nvSpPr>
          <p:cNvPr id="3" name="Content Placeholder 2">
            <a:extLst>
              <a:ext uri="{FF2B5EF4-FFF2-40B4-BE49-F238E27FC236}">
                <a16:creationId xmlns:a16="http://schemas.microsoft.com/office/drawing/2014/main" xmlns="" id="{3680BC2E-CBC1-4555-B9EA-8669D1244832}"/>
              </a:ext>
            </a:extLst>
          </p:cNvPr>
          <p:cNvSpPr>
            <a:spLocks noGrp="1"/>
          </p:cNvSpPr>
          <p:nvPr>
            <p:ph sz="half" idx="1"/>
          </p:nvPr>
        </p:nvSpPr>
        <p:spPr/>
        <p:txBody>
          <a:bodyPr/>
          <a:lstStyle/>
          <a:p>
            <a:r>
              <a:rPr lang="en-US" dirty="0"/>
              <a:t>Brains were collected immediately to detect changes in phosphorylated CREB and ERK.</a:t>
            </a:r>
          </a:p>
          <a:p>
            <a:r>
              <a:rPr lang="en-US" dirty="0"/>
              <a:t>Trunk blood was collected in heparinized tubes to collect plasma.</a:t>
            </a:r>
          </a:p>
          <a:p>
            <a:r>
              <a:rPr lang="en-US" dirty="0"/>
              <a:t>Brains were immersion fixed in 5% acrolein in phosphate buffer saline (PBS).</a:t>
            </a:r>
          </a:p>
          <a:p>
            <a:endParaRPr lang="en-US" dirty="0"/>
          </a:p>
        </p:txBody>
      </p:sp>
      <p:sp>
        <p:nvSpPr>
          <p:cNvPr id="4" name="Content Placeholder 3">
            <a:extLst>
              <a:ext uri="{FF2B5EF4-FFF2-40B4-BE49-F238E27FC236}">
                <a16:creationId xmlns:a16="http://schemas.microsoft.com/office/drawing/2014/main" xmlns="" id="{FBAEBC5E-8AE4-46EA-B45E-F7EE9A0B7CC2}"/>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271344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7DA575-BE14-470F-A901-5FA0EF1DF3DF}"/>
              </a:ext>
            </a:extLst>
          </p:cNvPr>
          <p:cNvSpPr>
            <a:spLocks noGrp="1"/>
          </p:cNvSpPr>
          <p:nvPr>
            <p:ph type="title"/>
          </p:nvPr>
        </p:nvSpPr>
        <p:spPr/>
        <p:txBody>
          <a:bodyPr/>
          <a:lstStyle/>
          <a:p>
            <a:r>
              <a:rPr lang="en-US" dirty="0"/>
              <a:t>Immunohistochemistry</a:t>
            </a:r>
          </a:p>
        </p:txBody>
      </p:sp>
      <p:sp>
        <p:nvSpPr>
          <p:cNvPr id="3" name="Content Placeholder 2">
            <a:extLst>
              <a:ext uri="{FF2B5EF4-FFF2-40B4-BE49-F238E27FC236}">
                <a16:creationId xmlns:a16="http://schemas.microsoft.com/office/drawing/2014/main" xmlns="" id="{6B1941FC-282B-40EE-A8A3-4F368934BD19}"/>
              </a:ext>
            </a:extLst>
          </p:cNvPr>
          <p:cNvSpPr>
            <a:spLocks noGrp="1"/>
          </p:cNvSpPr>
          <p:nvPr>
            <p:ph sz="half" idx="1"/>
          </p:nvPr>
        </p:nvSpPr>
        <p:spPr/>
        <p:txBody>
          <a:bodyPr/>
          <a:lstStyle/>
          <a:p>
            <a:r>
              <a:rPr lang="en-US" dirty="0"/>
              <a:t>Brains were sectioned at 40 micrometers on a microtome and stored in cryoprotectant .</a:t>
            </a:r>
          </a:p>
          <a:p>
            <a:r>
              <a:rPr lang="en-US" dirty="0"/>
              <a:t>Sections were then prepared as described in the paper.</a:t>
            </a:r>
          </a:p>
        </p:txBody>
      </p:sp>
      <p:sp>
        <p:nvSpPr>
          <p:cNvPr id="4" name="Content Placeholder 3">
            <a:extLst>
              <a:ext uri="{FF2B5EF4-FFF2-40B4-BE49-F238E27FC236}">
                <a16:creationId xmlns:a16="http://schemas.microsoft.com/office/drawing/2014/main" xmlns="" id="{1845317F-5021-4A86-9BD2-1A6AC8E33921}"/>
              </a:ext>
            </a:extLst>
          </p:cNvPr>
          <p:cNvSpPr>
            <a:spLocks noGrp="1"/>
          </p:cNvSpPr>
          <p:nvPr>
            <p:ph sz="half" idx="2"/>
          </p:nvPr>
        </p:nvSpPr>
        <p:spPr/>
        <p:txBody>
          <a:bodyPr/>
          <a:lstStyle/>
          <a:p>
            <a:endParaRPr lang="en-US" dirty="0"/>
          </a:p>
        </p:txBody>
      </p:sp>
    </p:spTree>
    <p:extLst>
      <p:ext uri="{BB962C8B-B14F-4D97-AF65-F5344CB8AC3E}">
        <p14:creationId xmlns:p14="http://schemas.microsoft.com/office/powerpoint/2010/main" val="1989000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0BE40E3-5550-4CDD-B4FD-387C33EBF157}"/>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xmlns="" id="{71A6B738-E50C-4653-B343-B9D6A5EA2771}"/>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498768D6-B28C-40A3-B381-39306F5816D5}"/>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B27C15B9-7795-4321-AB30-DF1DEF65C19E}"/>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xmlns="" id="{578EC957-1F3F-4C00-B023-C8725C2171CB}"/>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xmlns="" id="{3D642632-BBD5-46D6-A91D-9B2BF68219B7}"/>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xmlns="" id="{BF9D518D-AFF5-4DE2-AEE2-0EC15479A9AF}"/>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xmlns="" id="{14EF979B-B00D-460C-BD56-7EEAFB7E0F98}"/>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xmlns="" id="{3E40F9A1-6B82-400F-9397-26D1D36F1F04}"/>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xmlns="" id="{2EF7DDF1-FF86-4CA4-B08B-8939557EBDB3}"/>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6D7C1F89-72B2-4FDC-B9E2-04F52D5C504C}"/>
                </a:ext>
              </a:extLst>
            </p:cNvPr>
            <p:cNvSpPr/>
            <p:nvPr>
              <p:extLst>
                <p:ext uri="{386F3935-93C4-4BCD-93E2-E3B085C9AB24}">
                  <p16:designElem xmlns:p16="http://schemas.microsoft.com/office/powerpoint/2015/main" xmlns=""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a:extLst>
              <a:ext uri="{FF2B5EF4-FFF2-40B4-BE49-F238E27FC236}">
                <a16:creationId xmlns:a16="http://schemas.microsoft.com/office/drawing/2014/main" xmlns="" id="{70F0F727-84F4-43A8-A54A-38E984EDD127}"/>
              </a:ext>
            </a:extLst>
          </p:cNvPr>
          <p:cNvPicPr>
            <a:picLocks noGrp="1" noChangeAspect="1"/>
          </p:cNvPicPr>
          <p:nvPr>
            <p:ph sz="half" idx="2"/>
          </p:nvPr>
        </p:nvPicPr>
        <p:blipFill rotWithShape="1">
          <a:blip r:embed="rId3"/>
          <a:srcRect l="30153" r="1" b="1"/>
          <a:stretch/>
        </p:blipFill>
        <p:spPr>
          <a:xfrm>
            <a:off x="677334" y="2159331"/>
            <a:ext cx="5423429" cy="3882362"/>
          </a:xfrm>
          <a:prstGeom prst="rect">
            <a:avLst/>
          </a:prstGeom>
        </p:spPr>
      </p:pic>
      <p:sp>
        <p:nvSpPr>
          <p:cNvPr id="2" name="Title 1">
            <a:extLst>
              <a:ext uri="{FF2B5EF4-FFF2-40B4-BE49-F238E27FC236}">
                <a16:creationId xmlns:a16="http://schemas.microsoft.com/office/drawing/2014/main" xmlns="" id="{F88D87BD-E6D5-4219-A138-B51F1850608E}"/>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dirty="0"/>
              <a:t>Results</a:t>
            </a:r>
          </a:p>
        </p:txBody>
      </p:sp>
      <p:sp>
        <p:nvSpPr>
          <p:cNvPr id="3" name="Content Placeholder 2">
            <a:extLst>
              <a:ext uri="{FF2B5EF4-FFF2-40B4-BE49-F238E27FC236}">
                <a16:creationId xmlns:a16="http://schemas.microsoft.com/office/drawing/2014/main" xmlns="" id="{24C0320B-9032-4F58-A969-CB5094B9FAE1}"/>
              </a:ext>
            </a:extLst>
          </p:cNvPr>
          <p:cNvSpPr>
            <a:spLocks noGrp="1"/>
          </p:cNvSpPr>
          <p:nvPr>
            <p:ph sz="half" idx="1"/>
          </p:nvPr>
        </p:nvSpPr>
        <p:spPr>
          <a:xfrm>
            <a:off x="6336287" y="2160589"/>
            <a:ext cx="2934714" cy="3880773"/>
          </a:xfrm>
        </p:spPr>
        <p:txBody>
          <a:bodyPr vert="horz" lIns="91440" tIns="45720" rIns="91440" bIns="45720" rtlCol="0">
            <a:normAutofit/>
          </a:bodyPr>
          <a:lstStyle/>
          <a:p>
            <a:endParaRPr lang="en-US" dirty="0"/>
          </a:p>
        </p:txBody>
      </p:sp>
    </p:spTree>
    <p:extLst>
      <p:ext uri="{BB962C8B-B14F-4D97-AF65-F5344CB8AC3E}">
        <p14:creationId xmlns:p14="http://schemas.microsoft.com/office/powerpoint/2010/main" val="605541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B4DE830A-B531-4A3B-96F6-0ECE88B08555}"/>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29" name="Straight Connector 28">
              <a:extLst>
                <a:ext uri="{FF2B5EF4-FFF2-40B4-BE49-F238E27FC236}">
                  <a16:creationId xmlns:a16="http://schemas.microsoft.com/office/drawing/2014/main" xmlns="" id="{2813DF2C-461A-4A8F-9679-A172790D1F3A}"/>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xmlns="" id="{54CD3A85-C039-4249-86E4-1EB9318B5495}"/>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xmlns="" id="{887EA6D2-2883-42C2-993D-094CA6D65DA3}"/>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a:extLst>
                <a:ext uri="{FF2B5EF4-FFF2-40B4-BE49-F238E27FC236}">
                  <a16:creationId xmlns:a16="http://schemas.microsoft.com/office/drawing/2014/main" xmlns="" id="{3B895046-636F-4D1B-ACA4-29AA0CB3329F}"/>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xmlns="" id="{C6B0CDE3-E054-4EDD-A43B-F96843D8BF51}"/>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xmlns="" id="{3B66B1A2-F145-4C9B-85CC-4BF30D58CBC5}"/>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8">
              <a:extLst>
                <a:ext uri="{FF2B5EF4-FFF2-40B4-BE49-F238E27FC236}">
                  <a16:creationId xmlns:a16="http://schemas.microsoft.com/office/drawing/2014/main" xmlns="" id="{5D4FC972-94B3-4035-8D31-E668C132B411}"/>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xmlns="" id="{374B9941-AFBE-4A77-A50E-B6EA04A746AE}"/>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xmlns="" id="{27A982C5-2C38-4CE9-BC18-94697AD657FB}"/>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a:extLst>
                <a:ext uri="{FF2B5EF4-FFF2-40B4-BE49-F238E27FC236}">
                  <a16:creationId xmlns:a16="http://schemas.microsoft.com/office/drawing/2014/main" xmlns="" id="{0060D8D1-7BB1-498F-AFBB-ADAC130A9E90}"/>
                </a:ext>
              </a:extLst>
            </p:cNvPr>
            <p:cNvSpPr/>
            <p:nvPr>
              <p:extLst>
                <p:ext uri="{386F3935-93C4-4BCD-93E2-E3B085C9AB24}">
                  <p16:designElem xmlns:p16="http://schemas.microsoft.com/office/powerpoint/2015/main" xmlns=""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a:extLst>
              <a:ext uri="{FF2B5EF4-FFF2-40B4-BE49-F238E27FC236}">
                <a16:creationId xmlns:a16="http://schemas.microsoft.com/office/drawing/2014/main" xmlns="" id="{ED6FA9BD-F58D-49EB-A4B9-DFE0385374AE}"/>
              </a:ext>
            </a:extLst>
          </p:cNvPr>
          <p:cNvPicPr>
            <a:picLocks noGrp="1" noChangeAspect="1"/>
          </p:cNvPicPr>
          <p:nvPr>
            <p:ph sz="half" idx="1"/>
          </p:nvPr>
        </p:nvPicPr>
        <p:blipFill>
          <a:blip r:embed="rId2"/>
          <a:stretch>
            <a:fillRect/>
          </a:stretch>
        </p:blipFill>
        <p:spPr>
          <a:xfrm>
            <a:off x="1315592" y="934222"/>
            <a:ext cx="7628785" cy="3299450"/>
          </a:xfrm>
          <a:prstGeom prst="rect">
            <a:avLst/>
          </a:prstGeom>
        </p:spPr>
      </p:pic>
      <p:sp>
        <p:nvSpPr>
          <p:cNvPr id="2" name="Title 1">
            <a:extLst>
              <a:ext uri="{FF2B5EF4-FFF2-40B4-BE49-F238E27FC236}">
                <a16:creationId xmlns:a16="http://schemas.microsoft.com/office/drawing/2014/main" xmlns="" id="{32D67359-AE44-4B71-B6F2-5B6D3E57B4AB}"/>
              </a:ext>
            </a:extLst>
          </p:cNvPr>
          <p:cNvSpPr>
            <a:spLocks noGrp="1"/>
          </p:cNvSpPr>
          <p:nvPr>
            <p:ph type="title"/>
          </p:nvPr>
        </p:nvSpPr>
        <p:spPr>
          <a:xfrm>
            <a:off x="985969" y="4553712"/>
            <a:ext cx="8288032" cy="1096316"/>
          </a:xfrm>
        </p:spPr>
        <p:txBody>
          <a:bodyPr vert="horz" lIns="91440" tIns="45720" rIns="91440" bIns="45720" rtlCol="0" anchor="b">
            <a:normAutofit/>
          </a:bodyPr>
          <a:lstStyle/>
          <a:p>
            <a:pPr algn="ctr">
              <a:lnSpc>
                <a:spcPct val="90000"/>
              </a:lnSpc>
            </a:pPr>
            <a:r>
              <a:rPr lang="en-US" sz="3400" kern="1200" dirty="0">
                <a:solidFill>
                  <a:schemeClr val="accent1"/>
                </a:solidFill>
                <a:latin typeface="+mj-lt"/>
                <a:ea typeface="+mj-ea"/>
                <a:cs typeface="+mj-cs"/>
              </a:rPr>
              <a:t>Representation of areas quantified using microscopic analyses in experiment 1.</a:t>
            </a:r>
          </a:p>
        </p:txBody>
      </p:sp>
    </p:spTree>
    <p:extLst>
      <p:ext uri="{BB962C8B-B14F-4D97-AF65-F5344CB8AC3E}">
        <p14:creationId xmlns:p14="http://schemas.microsoft.com/office/powerpoint/2010/main" val="1515313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8DC769-6690-4C36-9743-21E767CBC171}"/>
              </a:ext>
            </a:extLst>
          </p:cNvPr>
          <p:cNvSpPr>
            <a:spLocks noGrp="1"/>
          </p:cNvSpPr>
          <p:nvPr>
            <p:ph type="title"/>
          </p:nvPr>
        </p:nvSpPr>
        <p:spPr/>
        <p:txBody>
          <a:bodyPr>
            <a:normAutofit fontScale="90000"/>
          </a:bodyPr>
          <a:lstStyle/>
          <a:p>
            <a:r>
              <a:rPr lang="en-US" dirty="0"/>
              <a:t>Figure 4. Immunostaining for  phosphorylated CREB in  female (A, B, C) and male (D,E, F)</a:t>
            </a:r>
          </a:p>
        </p:txBody>
      </p:sp>
      <p:pic>
        <p:nvPicPr>
          <p:cNvPr id="5" name="Content Placeholder 4">
            <a:extLst>
              <a:ext uri="{FF2B5EF4-FFF2-40B4-BE49-F238E27FC236}">
                <a16:creationId xmlns:a16="http://schemas.microsoft.com/office/drawing/2014/main" xmlns="" id="{84E526A3-E4F6-4014-B78D-83607E73B765}"/>
              </a:ext>
            </a:extLst>
          </p:cNvPr>
          <p:cNvPicPr>
            <a:picLocks noGrp="1" noChangeAspect="1"/>
          </p:cNvPicPr>
          <p:nvPr>
            <p:ph sz="half" idx="1"/>
          </p:nvPr>
        </p:nvPicPr>
        <p:blipFill>
          <a:blip r:embed="rId3"/>
          <a:stretch>
            <a:fillRect/>
          </a:stretch>
        </p:blipFill>
        <p:spPr>
          <a:xfrm>
            <a:off x="886410" y="1953575"/>
            <a:ext cx="9155947" cy="4405348"/>
          </a:xfrm>
          <a:prstGeom prst="rect">
            <a:avLst/>
          </a:prstGeom>
        </p:spPr>
      </p:pic>
    </p:spTree>
    <p:extLst>
      <p:ext uri="{BB962C8B-B14F-4D97-AF65-F5344CB8AC3E}">
        <p14:creationId xmlns:p14="http://schemas.microsoft.com/office/powerpoint/2010/main" val="2902502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4DE830A-B531-4A3B-96F6-0ECE88B08555}"/>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xmlns="" id="{2813DF2C-461A-4A8F-9679-A172790D1F3A}"/>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xmlns="" id="{54CD3A85-C039-4249-86E4-1EB9318B5495}"/>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xmlns="" id="{887EA6D2-2883-42C2-993D-094CA6D65DA3}"/>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xmlns="" id="{3B895046-636F-4D1B-ACA4-29AA0CB3329F}"/>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xmlns="" id="{C6B0CDE3-E054-4EDD-A43B-F96843D8BF51}"/>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xmlns="" id="{3B66B1A2-F145-4C9B-85CC-4BF30D58CBC5}"/>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xmlns="" id="{5D4FC972-94B3-4035-8D31-E668C132B411}"/>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xmlns="" id="{374B9941-AFBE-4A77-A50E-B6EA04A746AE}"/>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27A982C5-2C38-4CE9-BC18-94697AD657FB}"/>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xmlns="" id="{0060D8D1-7BB1-498F-AFBB-ADAC130A9E90}"/>
                </a:ext>
              </a:extLst>
            </p:cNvPr>
            <p:cNvSpPr/>
            <p:nvPr>
              <p:extLst>
                <p:ext uri="{386F3935-93C4-4BCD-93E2-E3B085C9AB24}">
                  <p16:designElem xmlns:p16="http://schemas.microsoft.com/office/powerpoint/2015/main" xmlns=""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3" name="Isosceles Triangle 22">
            <a:extLst>
              <a:ext uri="{FF2B5EF4-FFF2-40B4-BE49-F238E27FC236}">
                <a16:creationId xmlns:a16="http://schemas.microsoft.com/office/drawing/2014/main" xmlns="" id="{AA330523-F25B-4007-B3E5-ABB5637D160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8" name="Content Placeholder 4">
            <a:extLst>
              <a:ext uri="{FF2B5EF4-FFF2-40B4-BE49-F238E27FC236}">
                <a16:creationId xmlns:a16="http://schemas.microsoft.com/office/drawing/2014/main" xmlns="" id="{BD323E4B-0A40-477D-9BB0-329B47E20633}"/>
              </a:ext>
            </a:extLst>
          </p:cNvPr>
          <p:cNvPicPr>
            <a:picLocks noGrp="1" noChangeAspect="1"/>
          </p:cNvPicPr>
          <p:nvPr>
            <p:ph sz="half" idx="2"/>
          </p:nvPr>
        </p:nvPicPr>
        <p:blipFill>
          <a:blip r:embed="rId3"/>
          <a:stretch>
            <a:fillRect/>
          </a:stretch>
        </p:blipFill>
        <p:spPr>
          <a:xfrm>
            <a:off x="842596" y="1010653"/>
            <a:ext cx="5457193" cy="4379397"/>
          </a:xfrm>
          <a:prstGeom prst="rect">
            <a:avLst/>
          </a:prstGeom>
        </p:spPr>
      </p:pic>
      <p:sp>
        <p:nvSpPr>
          <p:cNvPr id="2" name="Title 1">
            <a:extLst>
              <a:ext uri="{FF2B5EF4-FFF2-40B4-BE49-F238E27FC236}">
                <a16:creationId xmlns:a16="http://schemas.microsoft.com/office/drawing/2014/main" xmlns="" id="{A1F9EAD0-238D-4A70-BF70-A562A47BEA9F}"/>
              </a:ext>
            </a:extLst>
          </p:cNvPr>
          <p:cNvSpPr>
            <a:spLocks noGrp="1"/>
          </p:cNvSpPr>
          <p:nvPr>
            <p:ph type="title"/>
          </p:nvPr>
        </p:nvSpPr>
        <p:spPr>
          <a:xfrm>
            <a:off x="6583246" y="1344446"/>
            <a:ext cx="3497565" cy="3002662"/>
          </a:xfrm>
        </p:spPr>
        <p:txBody>
          <a:bodyPr vert="horz" lIns="91440" tIns="45720" rIns="91440" bIns="45720" rtlCol="0" anchor="b">
            <a:normAutofit/>
          </a:bodyPr>
          <a:lstStyle/>
          <a:p>
            <a:pPr>
              <a:lnSpc>
                <a:spcPct val="90000"/>
              </a:lnSpc>
            </a:pPr>
            <a:r>
              <a:rPr lang="en-US" sz="3400" kern="1200" dirty="0">
                <a:solidFill>
                  <a:schemeClr val="accent1"/>
                </a:solidFill>
                <a:latin typeface="+mj-lt"/>
                <a:ea typeface="+mj-ea"/>
                <a:cs typeface="+mj-cs"/>
              </a:rPr>
              <a:t>Figure 6. Immunostaining for phosphorylated ERK in female (A) and male (C)</a:t>
            </a:r>
          </a:p>
        </p:txBody>
      </p:sp>
    </p:spTree>
    <p:extLst>
      <p:ext uri="{BB962C8B-B14F-4D97-AF65-F5344CB8AC3E}">
        <p14:creationId xmlns:p14="http://schemas.microsoft.com/office/powerpoint/2010/main" val="2348439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F2B4773-3207-44CC-B7AC-892B7049821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xmlns="" id="{2B8267CA-A7A5-4E11-9D92-4EAC3DD3E809}"/>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E83D61B5-C6B4-4A4B-85AD-FEE7A54912C0}"/>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A0B67FE4-688F-4497-8BFD-157613A697D3}"/>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xmlns="" id="{3BF5BE1A-9BAC-4581-A82B-FD8FE31595B4}"/>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xmlns="" id="{971E5644-6772-414A-8199-E30BFB02A5DF}"/>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xmlns="" id="{E8246D50-BB0C-408E-93FD-7B8D63A7F784}"/>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xmlns="" id="{AFBC5D22-68C1-44FB-8181-CB84ECAA83FC}"/>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xmlns="" id="{FB6D0FCE-FBDB-4655-A1A7-640B1E86B56A}"/>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xmlns="" id="{BC8157DF-FD90-4AD6-B803-3AC0ACD8E6A0}"/>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3548B067-9D63-4D21-92EF-CBC9E6338C85}"/>
                </a:ext>
              </a:extLst>
            </p:cNvPr>
            <p:cNvSpPr/>
            <p:nvPr>
              <p:extLst>
                <p:ext uri="{386F3935-93C4-4BCD-93E2-E3B085C9AB24}">
                  <p16:designElem xmlns:p16="http://schemas.microsoft.com/office/powerpoint/2015/main" xmlns=""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a:extLst>
              <a:ext uri="{FF2B5EF4-FFF2-40B4-BE49-F238E27FC236}">
                <a16:creationId xmlns:a16="http://schemas.microsoft.com/office/drawing/2014/main" xmlns="" id="{BDD45FE6-F65D-46B9-9751-5CA7284EDEAA}"/>
              </a:ext>
            </a:extLst>
          </p:cNvPr>
          <p:cNvPicPr>
            <a:picLocks noGrp="1" noChangeAspect="1"/>
          </p:cNvPicPr>
          <p:nvPr>
            <p:ph sz="half" idx="2"/>
          </p:nvPr>
        </p:nvPicPr>
        <p:blipFill>
          <a:blip r:embed="rId2"/>
          <a:stretch>
            <a:fillRect/>
          </a:stretch>
        </p:blipFill>
        <p:spPr>
          <a:xfrm>
            <a:off x="1736155" y="3681413"/>
            <a:ext cx="7289827" cy="1862248"/>
          </a:xfrm>
          <a:prstGeom prst="rect">
            <a:avLst/>
          </a:prstGeom>
        </p:spPr>
      </p:pic>
      <p:sp>
        <p:nvSpPr>
          <p:cNvPr id="2" name="Title 1">
            <a:extLst>
              <a:ext uri="{FF2B5EF4-FFF2-40B4-BE49-F238E27FC236}">
                <a16:creationId xmlns:a16="http://schemas.microsoft.com/office/drawing/2014/main" xmlns="" id="{B4A8EA31-E40A-40C8-A1CD-34243518695A}"/>
              </a:ext>
            </a:extLst>
          </p:cNvPr>
          <p:cNvSpPr>
            <a:spLocks noGrp="1"/>
          </p:cNvSpPr>
          <p:nvPr>
            <p:ph type="title"/>
          </p:nvPr>
        </p:nvSpPr>
        <p:spPr>
          <a:xfrm>
            <a:off x="677334" y="609600"/>
            <a:ext cx="2938468" cy="5431762"/>
          </a:xfrm>
        </p:spPr>
        <p:txBody>
          <a:bodyPr vert="horz" lIns="91440" tIns="45720" rIns="91440" bIns="45720" rtlCol="0" anchor="ctr">
            <a:normAutofit/>
          </a:bodyPr>
          <a:lstStyle/>
          <a:p>
            <a:r>
              <a:rPr lang="en-US" dirty="0"/>
              <a:t>Experiment 2</a:t>
            </a:r>
          </a:p>
        </p:txBody>
      </p:sp>
      <p:sp>
        <p:nvSpPr>
          <p:cNvPr id="3" name="Content Placeholder 2">
            <a:extLst>
              <a:ext uri="{FF2B5EF4-FFF2-40B4-BE49-F238E27FC236}">
                <a16:creationId xmlns:a16="http://schemas.microsoft.com/office/drawing/2014/main" xmlns="" id="{A67E9B9A-FA04-4F6C-80E2-A2663DDFCD70}"/>
              </a:ext>
            </a:extLst>
          </p:cNvPr>
          <p:cNvSpPr>
            <a:spLocks noGrp="1"/>
          </p:cNvSpPr>
          <p:nvPr>
            <p:ph sz="half" idx="1"/>
          </p:nvPr>
        </p:nvSpPr>
        <p:spPr>
          <a:xfrm>
            <a:off x="3846889" y="609602"/>
            <a:ext cx="5424112" cy="3208334"/>
          </a:xfrm>
        </p:spPr>
        <p:txBody>
          <a:bodyPr vert="horz" lIns="91440" tIns="45720" rIns="91440" bIns="45720" rtlCol="0">
            <a:normAutofit/>
          </a:bodyPr>
          <a:lstStyle/>
          <a:p>
            <a:r>
              <a:rPr lang="en-US" dirty="0"/>
              <a:t>Same setup as experiment 1.</a:t>
            </a:r>
          </a:p>
          <a:p>
            <a:r>
              <a:rPr lang="en-US" dirty="0"/>
              <a:t>Number of offensive attacks was quantified during each episode of defeat.</a:t>
            </a:r>
          </a:p>
          <a:p>
            <a:r>
              <a:rPr lang="en-US" dirty="0"/>
              <a:t>4 weeks after the last social defeat test, mice were tested in open field (days 33–35), habituation-dishabituation tests (days 55–58),  and  light-dark box  tests (days 64–65).</a:t>
            </a:r>
          </a:p>
        </p:txBody>
      </p:sp>
    </p:spTree>
    <p:extLst>
      <p:ext uri="{BB962C8B-B14F-4D97-AF65-F5344CB8AC3E}">
        <p14:creationId xmlns:p14="http://schemas.microsoft.com/office/powerpoint/2010/main" val="2472667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F2B4773-3207-44CC-B7AC-892B7049821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xmlns="" id="{2B8267CA-A7A5-4E11-9D92-4EAC3DD3E809}"/>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E83D61B5-C6B4-4A4B-85AD-FEE7A54912C0}"/>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A0B67FE4-688F-4497-8BFD-157613A697D3}"/>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xmlns="" id="{3BF5BE1A-9BAC-4581-A82B-FD8FE31595B4}"/>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xmlns="" id="{971E5644-6772-414A-8199-E30BFB02A5DF}"/>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xmlns="" id="{E8246D50-BB0C-408E-93FD-7B8D63A7F784}"/>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xmlns="" id="{AFBC5D22-68C1-44FB-8181-CB84ECAA83FC}"/>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xmlns="" id="{FB6D0FCE-FBDB-4655-A1A7-640B1E86B56A}"/>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xmlns="" id="{BC8157DF-FD90-4AD6-B803-3AC0ACD8E6A0}"/>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3548B067-9D63-4D21-92EF-CBC9E6338C85}"/>
                </a:ext>
              </a:extLst>
            </p:cNvPr>
            <p:cNvSpPr/>
            <p:nvPr>
              <p:extLst>
                <p:ext uri="{386F3935-93C4-4BCD-93E2-E3B085C9AB24}">
                  <p16:designElem xmlns:p16="http://schemas.microsoft.com/office/powerpoint/2015/main" xmlns=""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a:extLst>
              <a:ext uri="{FF2B5EF4-FFF2-40B4-BE49-F238E27FC236}">
                <a16:creationId xmlns:a16="http://schemas.microsoft.com/office/drawing/2014/main" xmlns="" id="{F2A6B7D7-2F1D-48F9-8582-70F1029374D9}"/>
              </a:ext>
            </a:extLst>
          </p:cNvPr>
          <p:cNvPicPr>
            <a:picLocks noGrp="1" noChangeAspect="1"/>
          </p:cNvPicPr>
          <p:nvPr>
            <p:ph sz="half" idx="2"/>
          </p:nvPr>
        </p:nvPicPr>
        <p:blipFill>
          <a:blip r:embed="rId2"/>
          <a:stretch>
            <a:fillRect/>
          </a:stretch>
        </p:blipFill>
        <p:spPr>
          <a:xfrm>
            <a:off x="1242412" y="4049974"/>
            <a:ext cx="7092695" cy="1808637"/>
          </a:xfrm>
          <a:prstGeom prst="rect">
            <a:avLst/>
          </a:prstGeom>
        </p:spPr>
      </p:pic>
      <p:sp>
        <p:nvSpPr>
          <p:cNvPr id="2" name="Title 1">
            <a:extLst>
              <a:ext uri="{FF2B5EF4-FFF2-40B4-BE49-F238E27FC236}">
                <a16:creationId xmlns:a16="http://schemas.microsoft.com/office/drawing/2014/main" xmlns="" id="{BA7A28DB-F478-4212-BCFB-1DE1B8E53747}"/>
              </a:ext>
            </a:extLst>
          </p:cNvPr>
          <p:cNvSpPr>
            <a:spLocks noGrp="1"/>
          </p:cNvSpPr>
          <p:nvPr>
            <p:ph type="title"/>
          </p:nvPr>
        </p:nvSpPr>
        <p:spPr>
          <a:xfrm>
            <a:off x="677334" y="609600"/>
            <a:ext cx="2938468" cy="5431762"/>
          </a:xfrm>
        </p:spPr>
        <p:txBody>
          <a:bodyPr vert="horz" lIns="91440" tIns="45720" rIns="91440" bIns="45720" rtlCol="0" anchor="ctr">
            <a:normAutofit/>
          </a:bodyPr>
          <a:lstStyle/>
          <a:p>
            <a:r>
              <a:rPr lang="en-US" dirty="0"/>
              <a:t>Behavioral Testing</a:t>
            </a:r>
          </a:p>
        </p:txBody>
      </p:sp>
      <p:sp>
        <p:nvSpPr>
          <p:cNvPr id="3" name="Content Placeholder 2">
            <a:extLst>
              <a:ext uri="{FF2B5EF4-FFF2-40B4-BE49-F238E27FC236}">
                <a16:creationId xmlns:a16="http://schemas.microsoft.com/office/drawing/2014/main" xmlns="" id="{D2D16BF7-D900-47C0-800C-FBE48F5F9A29}"/>
              </a:ext>
            </a:extLst>
          </p:cNvPr>
          <p:cNvSpPr>
            <a:spLocks noGrp="1"/>
          </p:cNvSpPr>
          <p:nvPr>
            <p:ph sz="half" idx="1"/>
          </p:nvPr>
        </p:nvSpPr>
        <p:spPr>
          <a:xfrm>
            <a:off x="3846889" y="609602"/>
            <a:ext cx="5424112" cy="3208334"/>
          </a:xfrm>
        </p:spPr>
        <p:txBody>
          <a:bodyPr vert="horz" lIns="91440" tIns="45720" rIns="91440" bIns="45720" rtlCol="0">
            <a:normAutofit/>
          </a:bodyPr>
          <a:lstStyle/>
          <a:p>
            <a:r>
              <a:rPr lang="en-US" dirty="0"/>
              <a:t>Habituation-dishabituation tests consisted of 9 consecutive 2 min trials.</a:t>
            </a:r>
          </a:p>
          <a:p>
            <a:r>
              <a:rPr lang="en-US" dirty="0"/>
              <a:t>Urine was collected from adult males and females that were not in the study.</a:t>
            </a:r>
          </a:p>
          <a:p>
            <a:r>
              <a:rPr lang="en-US" dirty="0"/>
              <a:t>Samples were thawed and 1:10 dilution.</a:t>
            </a:r>
          </a:p>
          <a:p>
            <a:r>
              <a:rPr lang="en-US" dirty="0"/>
              <a:t>10µl was pipetted onto center of glass slide. Used for 2 min. trial.</a:t>
            </a:r>
          </a:p>
          <a:p>
            <a:r>
              <a:rPr lang="en-US" dirty="0"/>
              <a:t>Amount of time spent investigating to drop was recorded.</a:t>
            </a:r>
          </a:p>
        </p:txBody>
      </p:sp>
    </p:spTree>
    <p:extLst>
      <p:ext uri="{BB962C8B-B14F-4D97-AF65-F5344CB8AC3E}">
        <p14:creationId xmlns:p14="http://schemas.microsoft.com/office/powerpoint/2010/main" val="2062788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F2B4773-3207-44CC-B7AC-892B7049821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xmlns="" id="{2B8267CA-A7A5-4E11-9D92-4EAC3DD3E809}"/>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E83D61B5-C6B4-4A4B-85AD-FEE7A54912C0}"/>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A0B67FE4-688F-4497-8BFD-157613A697D3}"/>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xmlns="" id="{3BF5BE1A-9BAC-4581-A82B-FD8FE31595B4}"/>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xmlns="" id="{971E5644-6772-414A-8199-E30BFB02A5DF}"/>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xmlns="" id="{E8246D50-BB0C-408E-93FD-7B8D63A7F784}"/>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xmlns="" id="{AFBC5D22-68C1-44FB-8181-CB84ECAA83FC}"/>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xmlns="" id="{FB6D0FCE-FBDB-4655-A1A7-640B1E86B56A}"/>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xmlns="" id="{BC8157DF-FD90-4AD6-B803-3AC0ACD8E6A0}"/>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3548B067-9D63-4D21-92EF-CBC9E6338C85}"/>
                </a:ext>
              </a:extLst>
            </p:cNvPr>
            <p:cNvSpPr/>
            <p:nvPr>
              <p:extLst>
                <p:ext uri="{386F3935-93C4-4BCD-93E2-E3B085C9AB24}">
                  <p16:designElem xmlns:p16="http://schemas.microsoft.com/office/powerpoint/2015/main" xmlns=""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a:extLst>
              <a:ext uri="{FF2B5EF4-FFF2-40B4-BE49-F238E27FC236}">
                <a16:creationId xmlns:a16="http://schemas.microsoft.com/office/drawing/2014/main" xmlns="" id="{6C0EC988-B33A-4476-AAAE-20112C836C16}"/>
              </a:ext>
            </a:extLst>
          </p:cNvPr>
          <p:cNvPicPr>
            <a:picLocks noGrp="1" noChangeAspect="1"/>
          </p:cNvPicPr>
          <p:nvPr>
            <p:ph sz="half" idx="2"/>
          </p:nvPr>
        </p:nvPicPr>
        <p:blipFill>
          <a:blip r:embed="rId2"/>
          <a:stretch>
            <a:fillRect/>
          </a:stretch>
        </p:blipFill>
        <p:spPr>
          <a:xfrm>
            <a:off x="1190368" y="4120843"/>
            <a:ext cx="7261970" cy="1851803"/>
          </a:xfrm>
          <a:prstGeom prst="rect">
            <a:avLst/>
          </a:prstGeom>
        </p:spPr>
      </p:pic>
      <p:sp>
        <p:nvSpPr>
          <p:cNvPr id="2" name="Title 1">
            <a:extLst>
              <a:ext uri="{FF2B5EF4-FFF2-40B4-BE49-F238E27FC236}">
                <a16:creationId xmlns:a16="http://schemas.microsoft.com/office/drawing/2014/main" xmlns="" id="{7A2CA0E3-17FD-4BEC-AC22-18CE78AB3E68}"/>
              </a:ext>
            </a:extLst>
          </p:cNvPr>
          <p:cNvSpPr>
            <a:spLocks noGrp="1"/>
          </p:cNvSpPr>
          <p:nvPr>
            <p:ph type="title"/>
          </p:nvPr>
        </p:nvSpPr>
        <p:spPr>
          <a:xfrm>
            <a:off x="677334" y="609600"/>
            <a:ext cx="2938468" cy="5431762"/>
          </a:xfrm>
        </p:spPr>
        <p:txBody>
          <a:bodyPr vert="horz" lIns="91440" tIns="45720" rIns="91440" bIns="45720" rtlCol="0" anchor="ctr">
            <a:normAutofit/>
          </a:bodyPr>
          <a:lstStyle/>
          <a:p>
            <a:r>
              <a:rPr lang="en-US" dirty="0"/>
              <a:t>Behavioral Testing cont.</a:t>
            </a:r>
          </a:p>
        </p:txBody>
      </p:sp>
      <p:sp>
        <p:nvSpPr>
          <p:cNvPr id="3" name="Content Placeholder 2">
            <a:extLst>
              <a:ext uri="{FF2B5EF4-FFF2-40B4-BE49-F238E27FC236}">
                <a16:creationId xmlns:a16="http://schemas.microsoft.com/office/drawing/2014/main" xmlns="" id="{783605F1-CE12-43AD-BAD1-C903639A938A}"/>
              </a:ext>
            </a:extLst>
          </p:cNvPr>
          <p:cNvSpPr>
            <a:spLocks noGrp="1"/>
          </p:cNvSpPr>
          <p:nvPr>
            <p:ph sz="half" idx="1"/>
          </p:nvPr>
        </p:nvSpPr>
        <p:spPr>
          <a:xfrm>
            <a:off x="3846889" y="609602"/>
            <a:ext cx="5424112" cy="3208334"/>
          </a:xfrm>
        </p:spPr>
        <p:txBody>
          <a:bodyPr vert="horz" lIns="91440" tIns="45720" rIns="91440" bIns="45720" rtlCol="0">
            <a:normAutofit/>
          </a:bodyPr>
          <a:lstStyle/>
          <a:p>
            <a:r>
              <a:rPr lang="en-US" dirty="0"/>
              <a:t>Two more trials with distilled water were then conducted with a one minute inter-trial interval. </a:t>
            </a:r>
          </a:p>
          <a:p>
            <a:r>
              <a:rPr lang="en-US" dirty="0"/>
              <a:t>After the third trial with water, three additional trials were conducted with 10 ml of diluted urine placed on a slide. </a:t>
            </a:r>
          </a:p>
          <a:p>
            <a:r>
              <a:rPr lang="en-US" dirty="0"/>
              <a:t>Urine from a second same-sex mouse was used to test whether the mice could discriminate between two odors.</a:t>
            </a:r>
          </a:p>
        </p:txBody>
      </p:sp>
    </p:spTree>
    <p:extLst>
      <p:ext uri="{BB962C8B-B14F-4D97-AF65-F5344CB8AC3E}">
        <p14:creationId xmlns:p14="http://schemas.microsoft.com/office/powerpoint/2010/main" val="913174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1367D5-CB14-4107-85CF-DFA313E92A08}"/>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xmlns="" id="{F39DEE6C-7D05-46A4-9E2F-FF95E7DB4EBE}"/>
              </a:ext>
            </a:extLst>
          </p:cNvPr>
          <p:cNvSpPr>
            <a:spLocks noGrp="1"/>
          </p:cNvSpPr>
          <p:nvPr>
            <p:ph sz="half" idx="1"/>
          </p:nvPr>
        </p:nvSpPr>
        <p:spPr/>
        <p:txBody>
          <a:bodyPr/>
          <a:lstStyle/>
          <a:p>
            <a:r>
              <a:rPr lang="en-US" dirty="0"/>
              <a:t>Research has shown that females exhibit a higher symptom severity in females when compared to males for a number of stress disorders. (Christiansen)</a:t>
            </a:r>
          </a:p>
          <a:p>
            <a:pPr lvl="1"/>
            <a:r>
              <a:rPr lang="en-US" dirty="0" err="1"/>
              <a:t>Seperation</a:t>
            </a:r>
            <a:r>
              <a:rPr lang="en-US" dirty="0"/>
              <a:t> anxiety, panic disorder, acute stress disorder, PTSD, and others. </a:t>
            </a:r>
          </a:p>
          <a:p>
            <a:r>
              <a:rPr lang="en-US" dirty="0"/>
              <a:t>However, until recently more studies have been published focusing on males rather than females.</a:t>
            </a:r>
          </a:p>
        </p:txBody>
      </p:sp>
      <p:pic>
        <p:nvPicPr>
          <p:cNvPr id="5" name="Content Placeholder 4">
            <a:extLst>
              <a:ext uri="{FF2B5EF4-FFF2-40B4-BE49-F238E27FC236}">
                <a16:creationId xmlns:a16="http://schemas.microsoft.com/office/drawing/2014/main" xmlns="" id="{EC7760DD-84DA-4337-9080-0723613BC4D9}"/>
              </a:ext>
            </a:extLst>
          </p:cNvPr>
          <p:cNvPicPr>
            <a:picLocks noGrp="1" noChangeAspect="1"/>
          </p:cNvPicPr>
          <p:nvPr>
            <p:ph sz="half" idx="2"/>
          </p:nvPr>
        </p:nvPicPr>
        <p:blipFill>
          <a:blip r:embed="rId2"/>
          <a:stretch>
            <a:fillRect/>
          </a:stretch>
        </p:blipFill>
        <p:spPr>
          <a:xfrm>
            <a:off x="5370878" y="1277815"/>
            <a:ext cx="5508811" cy="3672540"/>
          </a:xfrm>
          <a:prstGeom prst="rect">
            <a:avLst/>
          </a:prstGeom>
        </p:spPr>
      </p:pic>
    </p:spTree>
    <p:extLst>
      <p:ext uri="{BB962C8B-B14F-4D97-AF65-F5344CB8AC3E}">
        <p14:creationId xmlns:p14="http://schemas.microsoft.com/office/powerpoint/2010/main" val="2009407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F2B4773-3207-44CC-B7AC-892B7049821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xmlns="" id="{2B8267CA-A7A5-4E11-9D92-4EAC3DD3E809}"/>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E83D61B5-C6B4-4A4B-85AD-FEE7A54912C0}"/>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A0B67FE4-688F-4497-8BFD-157613A697D3}"/>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xmlns="" id="{3BF5BE1A-9BAC-4581-A82B-FD8FE31595B4}"/>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xmlns="" id="{971E5644-6772-414A-8199-E30BFB02A5DF}"/>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xmlns="" id="{E8246D50-BB0C-408E-93FD-7B8D63A7F784}"/>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xmlns="" id="{AFBC5D22-68C1-44FB-8181-CB84ECAA83FC}"/>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xmlns="" id="{FB6D0FCE-FBDB-4655-A1A7-640B1E86B56A}"/>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xmlns="" id="{BC8157DF-FD90-4AD6-B803-3AC0ACD8E6A0}"/>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3548B067-9D63-4D21-92EF-CBC9E6338C85}"/>
                </a:ext>
              </a:extLst>
            </p:cNvPr>
            <p:cNvSpPr/>
            <p:nvPr>
              <p:extLst>
                <p:ext uri="{386F3935-93C4-4BCD-93E2-E3B085C9AB24}">
                  <p16:designElem xmlns:p16="http://schemas.microsoft.com/office/powerpoint/2015/main" xmlns=""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a:extLst>
              <a:ext uri="{FF2B5EF4-FFF2-40B4-BE49-F238E27FC236}">
                <a16:creationId xmlns:a16="http://schemas.microsoft.com/office/drawing/2014/main" xmlns="" id="{A1ACBF89-6FFF-4EA9-974F-6A79A20070F1}"/>
              </a:ext>
            </a:extLst>
          </p:cNvPr>
          <p:cNvPicPr>
            <a:picLocks noGrp="1" noChangeAspect="1"/>
          </p:cNvPicPr>
          <p:nvPr>
            <p:ph sz="half" idx="2"/>
          </p:nvPr>
        </p:nvPicPr>
        <p:blipFill>
          <a:blip r:embed="rId2"/>
          <a:stretch>
            <a:fillRect/>
          </a:stretch>
        </p:blipFill>
        <p:spPr>
          <a:xfrm>
            <a:off x="4293135" y="4048918"/>
            <a:ext cx="4977866" cy="1269356"/>
          </a:xfrm>
          <a:prstGeom prst="rect">
            <a:avLst/>
          </a:prstGeom>
        </p:spPr>
      </p:pic>
      <p:sp>
        <p:nvSpPr>
          <p:cNvPr id="2" name="Title 1">
            <a:extLst>
              <a:ext uri="{FF2B5EF4-FFF2-40B4-BE49-F238E27FC236}">
                <a16:creationId xmlns:a16="http://schemas.microsoft.com/office/drawing/2014/main" xmlns="" id="{A70E1FD3-D05A-4524-A619-F40EEBF429EB}"/>
              </a:ext>
            </a:extLst>
          </p:cNvPr>
          <p:cNvSpPr>
            <a:spLocks noGrp="1"/>
          </p:cNvSpPr>
          <p:nvPr>
            <p:ph type="title"/>
          </p:nvPr>
        </p:nvSpPr>
        <p:spPr>
          <a:xfrm>
            <a:off x="677334" y="609600"/>
            <a:ext cx="2938468" cy="5431762"/>
          </a:xfrm>
        </p:spPr>
        <p:txBody>
          <a:bodyPr vert="horz" lIns="91440" tIns="45720" rIns="91440" bIns="45720" rtlCol="0" anchor="ctr">
            <a:normAutofit/>
          </a:bodyPr>
          <a:lstStyle/>
          <a:p>
            <a:r>
              <a:rPr lang="en-US" dirty="0"/>
              <a:t>Behavioral Testing cont.</a:t>
            </a:r>
          </a:p>
        </p:txBody>
      </p:sp>
      <p:sp>
        <p:nvSpPr>
          <p:cNvPr id="3" name="Content Placeholder 2">
            <a:extLst>
              <a:ext uri="{FF2B5EF4-FFF2-40B4-BE49-F238E27FC236}">
                <a16:creationId xmlns:a16="http://schemas.microsoft.com/office/drawing/2014/main" xmlns="" id="{422CA10F-8FDF-4BD3-81A4-BA97DC9C1264}"/>
              </a:ext>
            </a:extLst>
          </p:cNvPr>
          <p:cNvSpPr>
            <a:spLocks noGrp="1"/>
          </p:cNvSpPr>
          <p:nvPr>
            <p:ph sz="half" idx="1"/>
          </p:nvPr>
        </p:nvSpPr>
        <p:spPr>
          <a:xfrm>
            <a:off x="3846889" y="609602"/>
            <a:ext cx="5424112" cy="3208334"/>
          </a:xfrm>
        </p:spPr>
        <p:txBody>
          <a:bodyPr vert="horz" lIns="91440" tIns="45720" rIns="91440" bIns="45720" rtlCol="0">
            <a:normAutofit/>
          </a:bodyPr>
          <a:lstStyle/>
          <a:p>
            <a:pPr>
              <a:lnSpc>
                <a:spcPct val="90000"/>
              </a:lnSpc>
            </a:pPr>
            <a:r>
              <a:rPr lang="en-US" sz="1700"/>
              <a:t>Mice were tested in a open field test.</a:t>
            </a:r>
          </a:p>
          <a:p>
            <a:pPr>
              <a:lnSpc>
                <a:spcPct val="90000"/>
              </a:lnSpc>
            </a:pPr>
            <a:r>
              <a:rPr lang="en-US" sz="1700"/>
              <a:t>The presence of the wire cage in the social interaction tests alters activity patterns and is not strictly speaking an open field. Each mouse was placed in a  large arena for  10 min  and  was tracked using a video tracking system. </a:t>
            </a:r>
          </a:p>
          <a:p>
            <a:pPr>
              <a:lnSpc>
                <a:spcPct val="90000"/>
              </a:lnSpc>
            </a:pPr>
            <a:r>
              <a:rPr lang="en-US" sz="1700"/>
              <a:t>The light-dark box consisted of a arena divided in half with a partition containing a small  opening.</a:t>
            </a:r>
          </a:p>
          <a:p>
            <a:pPr>
              <a:lnSpc>
                <a:spcPct val="90000"/>
              </a:lnSpc>
            </a:pPr>
            <a:r>
              <a:rPr lang="en-US" sz="1700"/>
              <a:t>Half  of   the  box  was  covered completely  with  a  thick  cloth.  Tests  were  5 min  long  and conducted in the light phase.</a:t>
            </a:r>
          </a:p>
          <a:p>
            <a:pPr>
              <a:lnSpc>
                <a:spcPct val="90000"/>
              </a:lnSpc>
            </a:pPr>
            <a:endParaRPr lang="en-US" sz="1700"/>
          </a:p>
        </p:txBody>
      </p:sp>
    </p:spTree>
    <p:extLst>
      <p:ext uri="{BB962C8B-B14F-4D97-AF65-F5344CB8AC3E}">
        <p14:creationId xmlns:p14="http://schemas.microsoft.com/office/powerpoint/2010/main" val="2333265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8F852B-07D4-4C52-BEFA-147EAEDBEA31}"/>
              </a:ext>
            </a:extLst>
          </p:cNvPr>
          <p:cNvSpPr>
            <a:spLocks noGrp="1"/>
          </p:cNvSpPr>
          <p:nvPr>
            <p:ph type="title"/>
          </p:nvPr>
        </p:nvSpPr>
        <p:spPr/>
        <p:txBody>
          <a:bodyPr/>
          <a:lstStyle/>
          <a:p>
            <a:r>
              <a:rPr lang="en-US" dirty="0"/>
              <a:t>Experiment 1 Results</a:t>
            </a:r>
          </a:p>
        </p:txBody>
      </p:sp>
      <p:sp>
        <p:nvSpPr>
          <p:cNvPr id="3" name="Content Placeholder 2">
            <a:extLst>
              <a:ext uri="{FF2B5EF4-FFF2-40B4-BE49-F238E27FC236}">
                <a16:creationId xmlns:a16="http://schemas.microsoft.com/office/drawing/2014/main" xmlns="" id="{C40EE9F3-5E0F-449E-8277-3DE567DC6A40}"/>
              </a:ext>
            </a:extLst>
          </p:cNvPr>
          <p:cNvSpPr>
            <a:spLocks noGrp="1"/>
          </p:cNvSpPr>
          <p:nvPr>
            <p:ph sz="half" idx="1"/>
          </p:nvPr>
        </p:nvSpPr>
        <p:spPr/>
        <p:txBody>
          <a:bodyPr/>
          <a:lstStyle/>
          <a:p>
            <a:r>
              <a:rPr lang="en-US" dirty="0"/>
              <a:t>One day after the last episode of defeat, males spent more time interacting with the novel mouse than  females and no overall effects of stress or interaction were observed.</a:t>
            </a:r>
          </a:p>
          <a:p>
            <a:r>
              <a:rPr lang="en-US" dirty="0"/>
              <a:t>At four weeks there was a significant sex x stress interaction on social interaction time.</a:t>
            </a:r>
          </a:p>
        </p:txBody>
      </p:sp>
      <p:pic>
        <p:nvPicPr>
          <p:cNvPr id="5" name="Content Placeholder 4">
            <a:extLst>
              <a:ext uri="{FF2B5EF4-FFF2-40B4-BE49-F238E27FC236}">
                <a16:creationId xmlns:a16="http://schemas.microsoft.com/office/drawing/2014/main" xmlns="" id="{B469E2B4-DE6D-4C17-80A6-F70BE198A2D0}"/>
              </a:ext>
            </a:extLst>
          </p:cNvPr>
          <p:cNvPicPr>
            <a:picLocks noGrp="1" noChangeAspect="1"/>
          </p:cNvPicPr>
          <p:nvPr>
            <p:ph sz="half" idx="2"/>
          </p:nvPr>
        </p:nvPicPr>
        <p:blipFill rotWithShape="1">
          <a:blip r:embed="rId3"/>
          <a:srcRect l="69155" b="49915"/>
          <a:stretch/>
        </p:blipFill>
        <p:spPr>
          <a:xfrm>
            <a:off x="5158153" y="1930400"/>
            <a:ext cx="4337539" cy="3529165"/>
          </a:xfrm>
          <a:prstGeom prst="rect">
            <a:avLst/>
          </a:prstGeom>
        </p:spPr>
      </p:pic>
    </p:spTree>
    <p:extLst>
      <p:ext uri="{BB962C8B-B14F-4D97-AF65-F5344CB8AC3E}">
        <p14:creationId xmlns:p14="http://schemas.microsoft.com/office/powerpoint/2010/main" val="4048234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619648-4398-42CD-9C2F-3F8351A24820}"/>
              </a:ext>
            </a:extLst>
          </p:cNvPr>
          <p:cNvSpPr>
            <a:spLocks noGrp="1"/>
          </p:cNvSpPr>
          <p:nvPr>
            <p:ph type="title"/>
          </p:nvPr>
        </p:nvSpPr>
        <p:spPr/>
        <p:txBody>
          <a:bodyPr/>
          <a:lstStyle/>
          <a:p>
            <a:r>
              <a:rPr lang="en-US" dirty="0"/>
              <a:t>Results Cont.</a:t>
            </a:r>
          </a:p>
        </p:txBody>
      </p:sp>
      <p:sp>
        <p:nvSpPr>
          <p:cNvPr id="3" name="Content Placeholder 2">
            <a:extLst>
              <a:ext uri="{FF2B5EF4-FFF2-40B4-BE49-F238E27FC236}">
                <a16:creationId xmlns:a16="http://schemas.microsoft.com/office/drawing/2014/main" xmlns="" id="{B7F7E7C8-F81B-4E1D-9C84-80B28386A4C4}"/>
              </a:ext>
            </a:extLst>
          </p:cNvPr>
          <p:cNvSpPr>
            <a:spLocks noGrp="1"/>
          </p:cNvSpPr>
          <p:nvPr>
            <p:ph sz="half" idx="1"/>
          </p:nvPr>
        </p:nvSpPr>
        <p:spPr/>
        <p:txBody>
          <a:bodyPr>
            <a:normAutofit lnSpcReduction="10000"/>
          </a:bodyPr>
          <a:lstStyle/>
          <a:p>
            <a:r>
              <a:rPr lang="en-US" dirty="0"/>
              <a:t>Stressed females spent significantly less time than control females interacting with the novel mouse.</a:t>
            </a:r>
          </a:p>
          <a:p>
            <a:r>
              <a:rPr lang="en-US" dirty="0"/>
              <a:t>There was no difference in males</a:t>
            </a:r>
          </a:p>
          <a:p>
            <a:r>
              <a:rPr lang="en-US" dirty="0"/>
              <a:t>Reduced social interaction responses in females persisted across different stages of the estrous cycle.</a:t>
            </a:r>
          </a:p>
          <a:p>
            <a:r>
              <a:rPr lang="en-US" dirty="0" err="1"/>
              <a:t>Proestrus</a:t>
            </a:r>
            <a:r>
              <a:rPr lang="en-US" dirty="0"/>
              <a:t>/estrus females exposed to social defeat spent significantly less time interacting with the target mouse than control females</a:t>
            </a:r>
          </a:p>
        </p:txBody>
      </p:sp>
      <p:pic>
        <p:nvPicPr>
          <p:cNvPr id="5" name="Content Placeholder 4">
            <a:extLst>
              <a:ext uri="{FF2B5EF4-FFF2-40B4-BE49-F238E27FC236}">
                <a16:creationId xmlns:a16="http://schemas.microsoft.com/office/drawing/2014/main" xmlns="" id="{8A19B038-4380-436C-AE5B-24BA160C9184}"/>
              </a:ext>
            </a:extLst>
          </p:cNvPr>
          <p:cNvPicPr>
            <a:picLocks noGrp="1" noChangeAspect="1"/>
          </p:cNvPicPr>
          <p:nvPr>
            <p:ph sz="half" idx="2"/>
          </p:nvPr>
        </p:nvPicPr>
        <p:blipFill rotWithShape="1">
          <a:blip r:embed="rId3"/>
          <a:srcRect l="33016" t="47289" r="32806"/>
          <a:stretch/>
        </p:blipFill>
        <p:spPr>
          <a:xfrm>
            <a:off x="4975668" y="1575652"/>
            <a:ext cx="4473132" cy="3456859"/>
          </a:xfrm>
          <a:prstGeom prst="rect">
            <a:avLst/>
          </a:prstGeom>
        </p:spPr>
      </p:pic>
    </p:spTree>
    <p:extLst>
      <p:ext uri="{BB962C8B-B14F-4D97-AF65-F5344CB8AC3E}">
        <p14:creationId xmlns:p14="http://schemas.microsoft.com/office/powerpoint/2010/main" val="3622580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261C6C-9BBE-4F53-B8AA-38ABF0F7FFF2}"/>
              </a:ext>
            </a:extLst>
          </p:cNvPr>
          <p:cNvSpPr>
            <a:spLocks noGrp="1"/>
          </p:cNvSpPr>
          <p:nvPr>
            <p:ph type="title"/>
          </p:nvPr>
        </p:nvSpPr>
        <p:spPr/>
        <p:txBody>
          <a:bodyPr/>
          <a:lstStyle/>
          <a:p>
            <a:r>
              <a:rPr lang="en-US" dirty="0"/>
              <a:t>Results cont.</a:t>
            </a:r>
          </a:p>
        </p:txBody>
      </p:sp>
      <p:sp>
        <p:nvSpPr>
          <p:cNvPr id="3" name="Content Placeholder 2">
            <a:extLst>
              <a:ext uri="{FF2B5EF4-FFF2-40B4-BE49-F238E27FC236}">
                <a16:creationId xmlns:a16="http://schemas.microsoft.com/office/drawing/2014/main" xmlns="" id="{21458988-14B1-4455-B21E-B059BDA12270}"/>
              </a:ext>
            </a:extLst>
          </p:cNvPr>
          <p:cNvSpPr>
            <a:spLocks noGrp="1"/>
          </p:cNvSpPr>
          <p:nvPr>
            <p:ph sz="half" idx="1"/>
          </p:nvPr>
        </p:nvSpPr>
        <p:spPr/>
        <p:txBody>
          <a:bodyPr>
            <a:normAutofit/>
          </a:bodyPr>
          <a:lstStyle/>
          <a:p>
            <a:r>
              <a:rPr lang="en-US" dirty="0"/>
              <a:t>No significant differences in time spent interacting with the empty cage at 24 hr. or 4 weeks after social defeat.</a:t>
            </a:r>
          </a:p>
          <a:p>
            <a:r>
              <a:rPr lang="en-US" dirty="0"/>
              <a:t>No significant differences in time spent in the corner zones or total activity during either the 24 </a:t>
            </a:r>
            <a:r>
              <a:rPr lang="en-US" dirty="0" err="1"/>
              <a:t>hr</a:t>
            </a:r>
            <a:r>
              <a:rPr lang="en-US" dirty="0"/>
              <a:t> or 4 week tests.</a:t>
            </a:r>
          </a:p>
        </p:txBody>
      </p:sp>
      <p:sp>
        <p:nvSpPr>
          <p:cNvPr id="4" name="Content Placeholder 3">
            <a:extLst>
              <a:ext uri="{FF2B5EF4-FFF2-40B4-BE49-F238E27FC236}">
                <a16:creationId xmlns:a16="http://schemas.microsoft.com/office/drawing/2014/main" xmlns="" id="{B48F7BE3-B3C4-4993-B35D-6A1B52E23751}"/>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331944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B4DE830A-B531-4A3B-96F6-0ECE88B08555}"/>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xmlns="" id="{2813DF2C-461A-4A8F-9679-A172790D1F3A}"/>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54CD3A85-C039-4249-86E4-1EB9318B5495}"/>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887EA6D2-2883-42C2-993D-094CA6D65DA3}"/>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xmlns="" id="{3B895046-636F-4D1B-ACA4-29AA0CB3329F}"/>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xmlns="" id="{C6B0CDE3-E054-4EDD-A43B-F96843D8BF51}"/>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xmlns="" id="{3B66B1A2-F145-4C9B-85CC-4BF30D58CBC5}"/>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xmlns="" id="{5D4FC972-94B3-4035-8D31-E668C132B411}"/>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xmlns="" id="{374B9941-AFBE-4A77-A50E-B6EA04A746AE}"/>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xmlns="" id="{27A982C5-2C38-4CE9-BC18-94697AD657FB}"/>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0060D8D1-7BB1-498F-AFBB-ADAC130A9E90}"/>
                </a:ext>
              </a:extLst>
            </p:cNvPr>
            <p:cNvSpPr/>
            <p:nvPr>
              <p:extLst>
                <p:ext uri="{386F3935-93C4-4BCD-93E2-E3B085C9AB24}">
                  <p16:designElem xmlns:p16="http://schemas.microsoft.com/office/powerpoint/2015/main" xmlns=""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a:extLst>
              <a:ext uri="{FF2B5EF4-FFF2-40B4-BE49-F238E27FC236}">
                <a16:creationId xmlns:a16="http://schemas.microsoft.com/office/drawing/2014/main" xmlns="" id="{83826533-05F5-4182-B936-848E00D18D7F}"/>
              </a:ext>
            </a:extLst>
          </p:cNvPr>
          <p:cNvPicPr>
            <a:picLocks noGrp="1" noChangeAspect="1"/>
          </p:cNvPicPr>
          <p:nvPr>
            <p:ph sz="half" idx="2"/>
          </p:nvPr>
        </p:nvPicPr>
        <p:blipFill rotWithShape="1">
          <a:blip r:embed="rId2"/>
          <a:srcRect l="67754" t="53001"/>
          <a:stretch/>
        </p:blipFill>
        <p:spPr>
          <a:xfrm>
            <a:off x="2771911" y="934222"/>
            <a:ext cx="4716147" cy="3299450"/>
          </a:xfrm>
          <a:prstGeom prst="rect">
            <a:avLst/>
          </a:prstGeom>
        </p:spPr>
      </p:pic>
      <p:sp>
        <p:nvSpPr>
          <p:cNvPr id="2" name="Title 1">
            <a:extLst>
              <a:ext uri="{FF2B5EF4-FFF2-40B4-BE49-F238E27FC236}">
                <a16:creationId xmlns:a16="http://schemas.microsoft.com/office/drawing/2014/main" xmlns="" id="{50FFB0A3-5BFF-47FE-8AB2-05B6DFB738C9}"/>
              </a:ext>
            </a:extLst>
          </p:cNvPr>
          <p:cNvSpPr>
            <a:spLocks noGrp="1"/>
          </p:cNvSpPr>
          <p:nvPr>
            <p:ph type="title"/>
          </p:nvPr>
        </p:nvSpPr>
        <p:spPr>
          <a:xfrm>
            <a:off x="985969" y="4553712"/>
            <a:ext cx="8288032" cy="1096316"/>
          </a:xfrm>
        </p:spPr>
        <p:txBody>
          <a:bodyPr vert="horz" lIns="91440" tIns="45720" rIns="91440" bIns="45720" rtlCol="0" anchor="b">
            <a:normAutofit/>
          </a:bodyPr>
          <a:lstStyle/>
          <a:p>
            <a:pPr algn="ctr">
              <a:lnSpc>
                <a:spcPct val="90000"/>
              </a:lnSpc>
            </a:pPr>
            <a:r>
              <a:rPr lang="en-US" sz="3400" kern="1200" dirty="0" err="1">
                <a:solidFill>
                  <a:schemeClr val="accent1"/>
                </a:solidFill>
                <a:latin typeface="+mj-lt"/>
                <a:ea typeface="+mj-ea"/>
                <a:cs typeface="+mj-cs"/>
              </a:rPr>
              <a:t>Nac</a:t>
            </a:r>
            <a:r>
              <a:rPr lang="en-US" sz="3400" kern="1200" dirty="0">
                <a:solidFill>
                  <a:schemeClr val="accent1"/>
                </a:solidFill>
                <a:latin typeface="+mj-lt"/>
                <a:ea typeface="+mj-ea"/>
                <a:cs typeface="+mj-cs"/>
              </a:rPr>
              <a:t> females exposed to defeat had more </a:t>
            </a:r>
            <a:r>
              <a:rPr lang="en-US" sz="3400" kern="1200" dirty="0" err="1">
                <a:solidFill>
                  <a:schemeClr val="accent1"/>
                </a:solidFill>
                <a:latin typeface="+mj-lt"/>
                <a:ea typeface="+mj-ea"/>
                <a:cs typeface="+mj-cs"/>
              </a:rPr>
              <a:t>pCREB</a:t>
            </a:r>
            <a:r>
              <a:rPr lang="en-US" sz="3400" kern="1200" dirty="0">
                <a:solidFill>
                  <a:schemeClr val="accent1"/>
                </a:solidFill>
                <a:latin typeface="+mj-lt"/>
                <a:ea typeface="+mj-ea"/>
                <a:cs typeface="+mj-cs"/>
              </a:rPr>
              <a:t> positive cells in core.</a:t>
            </a:r>
          </a:p>
        </p:txBody>
      </p:sp>
    </p:spTree>
    <p:extLst>
      <p:ext uri="{BB962C8B-B14F-4D97-AF65-F5344CB8AC3E}">
        <p14:creationId xmlns:p14="http://schemas.microsoft.com/office/powerpoint/2010/main" val="2401061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3F1E7A-B83B-4F82-BF3E-DAF57AF1C7AC}"/>
              </a:ext>
            </a:extLst>
          </p:cNvPr>
          <p:cNvSpPr>
            <a:spLocks noGrp="1"/>
          </p:cNvSpPr>
          <p:nvPr>
            <p:ph type="title"/>
          </p:nvPr>
        </p:nvSpPr>
        <p:spPr/>
        <p:txBody>
          <a:bodyPr/>
          <a:lstStyle/>
          <a:p>
            <a:r>
              <a:rPr lang="en-US" dirty="0" err="1"/>
              <a:t>Nac</a:t>
            </a:r>
            <a:r>
              <a:rPr lang="en-US" dirty="0"/>
              <a:t> females exposed to defeat had more </a:t>
            </a:r>
            <a:r>
              <a:rPr lang="en-US" dirty="0" err="1"/>
              <a:t>pCREB</a:t>
            </a:r>
            <a:r>
              <a:rPr lang="en-US" dirty="0"/>
              <a:t> positive cells in shell.</a:t>
            </a:r>
          </a:p>
        </p:txBody>
      </p:sp>
      <p:pic>
        <p:nvPicPr>
          <p:cNvPr id="5" name="Content Placeholder 4">
            <a:extLst>
              <a:ext uri="{FF2B5EF4-FFF2-40B4-BE49-F238E27FC236}">
                <a16:creationId xmlns:a16="http://schemas.microsoft.com/office/drawing/2014/main" xmlns="" id="{F6580470-A8C6-4A2F-9C3A-01C575A22B6D}"/>
              </a:ext>
            </a:extLst>
          </p:cNvPr>
          <p:cNvPicPr>
            <a:picLocks noGrp="1" noChangeAspect="1"/>
          </p:cNvPicPr>
          <p:nvPr>
            <p:ph sz="half" idx="2"/>
          </p:nvPr>
        </p:nvPicPr>
        <p:blipFill rotWithShape="1">
          <a:blip r:embed="rId2"/>
          <a:srcRect l="67754" b="45250"/>
          <a:stretch/>
        </p:blipFill>
        <p:spPr>
          <a:xfrm>
            <a:off x="2883705" y="2343017"/>
            <a:ext cx="4501834" cy="3674898"/>
          </a:xfrm>
          <a:prstGeom prst="rect">
            <a:avLst/>
          </a:prstGeom>
        </p:spPr>
      </p:pic>
    </p:spTree>
    <p:extLst>
      <p:ext uri="{BB962C8B-B14F-4D97-AF65-F5344CB8AC3E}">
        <p14:creationId xmlns:p14="http://schemas.microsoft.com/office/powerpoint/2010/main" val="3170567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2B5AE8-7815-42F5-A77A-F9AC7E92C39A}"/>
              </a:ext>
            </a:extLst>
          </p:cNvPr>
          <p:cNvSpPr>
            <a:spLocks noGrp="1"/>
          </p:cNvSpPr>
          <p:nvPr>
            <p:ph type="title"/>
          </p:nvPr>
        </p:nvSpPr>
        <p:spPr/>
        <p:txBody>
          <a:bodyPr/>
          <a:lstStyle/>
          <a:p>
            <a:r>
              <a:rPr lang="en-US" dirty="0"/>
              <a:t>In males there was no significant effect of stress on </a:t>
            </a:r>
            <a:r>
              <a:rPr lang="en-US" dirty="0" err="1"/>
              <a:t>pCREB</a:t>
            </a:r>
            <a:r>
              <a:rPr lang="en-US" dirty="0"/>
              <a:t> in the shell or core.</a:t>
            </a:r>
          </a:p>
        </p:txBody>
      </p:sp>
      <p:pic>
        <p:nvPicPr>
          <p:cNvPr id="9" name="Content Placeholder 8">
            <a:extLst>
              <a:ext uri="{FF2B5EF4-FFF2-40B4-BE49-F238E27FC236}">
                <a16:creationId xmlns:a16="http://schemas.microsoft.com/office/drawing/2014/main" xmlns="" id="{F9ABDA4A-ED29-40CF-9DF0-611DBA210FB2}"/>
              </a:ext>
            </a:extLst>
          </p:cNvPr>
          <p:cNvPicPr>
            <a:picLocks noGrp="1" noChangeAspect="1"/>
          </p:cNvPicPr>
          <p:nvPr>
            <p:ph sz="half" idx="2"/>
          </p:nvPr>
        </p:nvPicPr>
        <p:blipFill rotWithShape="1">
          <a:blip r:embed="rId2"/>
          <a:srcRect l="67754" t="54749"/>
          <a:stretch/>
        </p:blipFill>
        <p:spPr>
          <a:xfrm>
            <a:off x="5519210" y="2332892"/>
            <a:ext cx="4112113" cy="2774369"/>
          </a:xfrm>
          <a:prstGeom prst="rect">
            <a:avLst/>
          </a:prstGeom>
        </p:spPr>
      </p:pic>
      <p:pic>
        <p:nvPicPr>
          <p:cNvPr id="8" name="Content Placeholder 7">
            <a:extLst>
              <a:ext uri="{FF2B5EF4-FFF2-40B4-BE49-F238E27FC236}">
                <a16:creationId xmlns:a16="http://schemas.microsoft.com/office/drawing/2014/main" xmlns="" id="{C127B937-6FED-4D0D-A27A-3732344A7FE2}"/>
              </a:ext>
            </a:extLst>
          </p:cNvPr>
          <p:cNvPicPr>
            <a:picLocks noGrp="1" noChangeAspect="1"/>
          </p:cNvPicPr>
          <p:nvPr>
            <p:ph sz="half" idx="1"/>
          </p:nvPr>
        </p:nvPicPr>
        <p:blipFill rotWithShape="1">
          <a:blip r:embed="rId2"/>
          <a:srcRect l="67871" b="45249"/>
          <a:stretch/>
        </p:blipFill>
        <p:spPr>
          <a:xfrm>
            <a:off x="914399" y="1930400"/>
            <a:ext cx="3877573" cy="3176861"/>
          </a:xfrm>
          <a:prstGeom prst="rect">
            <a:avLst/>
          </a:prstGeom>
        </p:spPr>
      </p:pic>
    </p:spTree>
    <p:extLst>
      <p:ext uri="{BB962C8B-B14F-4D97-AF65-F5344CB8AC3E}">
        <p14:creationId xmlns:p14="http://schemas.microsoft.com/office/powerpoint/2010/main" val="2835768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FE8F60-7EA5-4863-91B9-1D0782D15247}"/>
              </a:ext>
            </a:extLst>
          </p:cNvPr>
          <p:cNvSpPr>
            <a:spLocks noGrp="1"/>
          </p:cNvSpPr>
          <p:nvPr>
            <p:ph type="title"/>
          </p:nvPr>
        </p:nvSpPr>
        <p:spPr/>
        <p:txBody>
          <a:bodyPr>
            <a:normAutofit fontScale="90000"/>
          </a:bodyPr>
          <a:lstStyle/>
          <a:p>
            <a:r>
              <a:rPr lang="en-US" dirty="0"/>
              <a:t>Control males had more </a:t>
            </a:r>
            <a:r>
              <a:rPr lang="en-US" dirty="0" err="1"/>
              <a:t>pCREB</a:t>
            </a:r>
            <a:r>
              <a:rPr lang="en-US" dirty="0"/>
              <a:t> positive cells than control females in the </a:t>
            </a:r>
            <a:r>
              <a:rPr lang="en-US" dirty="0" err="1"/>
              <a:t>Nac</a:t>
            </a:r>
            <a:r>
              <a:rPr lang="en-US" dirty="0"/>
              <a:t> shell.</a:t>
            </a:r>
          </a:p>
        </p:txBody>
      </p:sp>
      <p:pic>
        <p:nvPicPr>
          <p:cNvPr id="5" name="Content Placeholder 4">
            <a:extLst>
              <a:ext uri="{FF2B5EF4-FFF2-40B4-BE49-F238E27FC236}">
                <a16:creationId xmlns:a16="http://schemas.microsoft.com/office/drawing/2014/main" xmlns="" id="{B3CF5D3D-B263-4C9D-94B7-0B27BAB5BD05}"/>
              </a:ext>
            </a:extLst>
          </p:cNvPr>
          <p:cNvPicPr>
            <a:picLocks noGrp="1" noChangeAspect="1"/>
          </p:cNvPicPr>
          <p:nvPr>
            <p:ph sz="half" idx="1"/>
          </p:nvPr>
        </p:nvPicPr>
        <p:blipFill rotWithShape="1">
          <a:blip r:embed="rId2"/>
          <a:srcRect l="75997" t="414" r="-8407" b="44692"/>
          <a:stretch/>
        </p:blipFill>
        <p:spPr>
          <a:xfrm>
            <a:off x="677334" y="2160589"/>
            <a:ext cx="4837136" cy="3970581"/>
          </a:xfrm>
          <a:prstGeom prst="rect">
            <a:avLst/>
          </a:prstGeom>
        </p:spPr>
      </p:pic>
      <p:sp>
        <p:nvSpPr>
          <p:cNvPr id="4" name="Content Placeholder 3">
            <a:extLst>
              <a:ext uri="{FF2B5EF4-FFF2-40B4-BE49-F238E27FC236}">
                <a16:creationId xmlns:a16="http://schemas.microsoft.com/office/drawing/2014/main" xmlns="" id="{8EC1401F-1A41-4298-8194-E40B65E8FF93}"/>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231385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4DE830A-B531-4A3B-96F6-0ECE88B08555}"/>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xmlns="" id="{2813DF2C-461A-4A8F-9679-A172790D1F3A}"/>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xmlns="" id="{54CD3A85-C039-4249-86E4-1EB9318B5495}"/>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xmlns="" id="{887EA6D2-2883-42C2-993D-094CA6D65DA3}"/>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xmlns="" id="{3B895046-636F-4D1B-ACA4-29AA0CB3329F}"/>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xmlns="" id="{C6B0CDE3-E054-4EDD-A43B-F96843D8BF51}"/>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xmlns="" id="{3B66B1A2-F145-4C9B-85CC-4BF30D58CBC5}"/>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xmlns="" id="{5D4FC972-94B3-4035-8D31-E668C132B411}"/>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xmlns="" id="{374B9941-AFBE-4A77-A50E-B6EA04A746AE}"/>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27A982C5-2C38-4CE9-BC18-94697AD657FB}"/>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xmlns="" id="{0060D8D1-7BB1-498F-AFBB-ADAC130A9E90}"/>
                </a:ext>
              </a:extLst>
            </p:cNvPr>
            <p:cNvSpPr/>
            <p:nvPr>
              <p:extLst>
                <p:ext uri="{386F3935-93C4-4BCD-93E2-E3B085C9AB24}">
                  <p16:designElem xmlns:p16="http://schemas.microsoft.com/office/powerpoint/2015/main" xmlns=""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8" name="Content Placeholder 4">
            <a:extLst>
              <a:ext uri="{FF2B5EF4-FFF2-40B4-BE49-F238E27FC236}">
                <a16:creationId xmlns:a16="http://schemas.microsoft.com/office/drawing/2014/main" xmlns="" id="{63FF6CEB-844F-4F6A-A270-D03B7B92CE32}"/>
              </a:ext>
            </a:extLst>
          </p:cNvPr>
          <p:cNvPicPr>
            <a:picLocks noGrp="1" noChangeAspect="1"/>
          </p:cNvPicPr>
          <p:nvPr>
            <p:ph sz="half" idx="2"/>
          </p:nvPr>
        </p:nvPicPr>
        <p:blipFill>
          <a:blip r:embed="rId2"/>
          <a:stretch>
            <a:fillRect/>
          </a:stretch>
        </p:blipFill>
        <p:spPr>
          <a:xfrm>
            <a:off x="3177647" y="934222"/>
            <a:ext cx="3904675" cy="3299450"/>
          </a:xfrm>
          <a:prstGeom prst="rect">
            <a:avLst/>
          </a:prstGeom>
        </p:spPr>
      </p:pic>
      <p:sp>
        <p:nvSpPr>
          <p:cNvPr id="2" name="Title 1">
            <a:extLst>
              <a:ext uri="{FF2B5EF4-FFF2-40B4-BE49-F238E27FC236}">
                <a16:creationId xmlns:a16="http://schemas.microsoft.com/office/drawing/2014/main" xmlns="" id="{A6B659CA-514B-4640-B582-B362BBCCC250}"/>
              </a:ext>
            </a:extLst>
          </p:cNvPr>
          <p:cNvSpPr>
            <a:spLocks noGrp="1"/>
          </p:cNvSpPr>
          <p:nvPr>
            <p:ph type="title"/>
          </p:nvPr>
        </p:nvSpPr>
        <p:spPr>
          <a:xfrm>
            <a:off x="985969" y="4553712"/>
            <a:ext cx="8288032" cy="1096316"/>
          </a:xfrm>
        </p:spPr>
        <p:txBody>
          <a:bodyPr vert="horz" lIns="91440" tIns="45720" rIns="91440" bIns="45720" rtlCol="0" anchor="b">
            <a:normAutofit/>
          </a:bodyPr>
          <a:lstStyle/>
          <a:p>
            <a:pPr algn="ctr">
              <a:lnSpc>
                <a:spcPct val="90000"/>
              </a:lnSpc>
            </a:pPr>
            <a:r>
              <a:rPr lang="en-US" sz="2300" kern="1200">
                <a:solidFill>
                  <a:schemeClr val="accent1"/>
                </a:solidFill>
                <a:latin typeface="+mj-lt"/>
                <a:ea typeface="+mj-ea"/>
                <a:cs typeface="+mj-cs"/>
              </a:rPr>
              <a:t>Across all mice, pCREB positive cells in the shell were negatively correlated with time spent interacting with the target mouse.</a:t>
            </a:r>
          </a:p>
        </p:txBody>
      </p:sp>
    </p:spTree>
    <p:extLst>
      <p:ext uri="{BB962C8B-B14F-4D97-AF65-F5344CB8AC3E}">
        <p14:creationId xmlns:p14="http://schemas.microsoft.com/office/powerpoint/2010/main" val="846416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0B4EFA-7AB7-430B-BF44-2F5F81F3B37D}"/>
              </a:ext>
            </a:extLst>
          </p:cNvPr>
          <p:cNvSpPr>
            <a:spLocks noGrp="1"/>
          </p:cNvSpPr>
          <p:nvPr>
            <p:ph type="title"/>
          </p:nvPr>
        </p:nvSpPr>
        <p:spPr/>
        <p:txBody>
          <a:bodyPr/>
          <a:lstStyle/>
          <a:p>
            <a:r>
              <a:rPr lang="en-US" dirty="0"/>
              <a:t>Experiment 2 Results</a:t>
            </a:r>
          </a:p>
        </p:txBody>
      </p:sp>
      <p:sp>
        <p:nvSpPr>
          <p:cNvPr id="3" name="Content Placeholder 2">
            <a:extLst>
              <a:ext uri="{FF2B5EF4-FFF2-40B4-BE49-F238E27FC236}">
                <a16:creationId xmlns:a16="http://schemas.microsoft.com/office/drawing/2014/main" xmlns="" id="{F620C183-B94D-4903-A154-0A4641999006}"/>
              </a:ext>
            </a:extLst>
          </p:cNvPr>
          <p:cNvSpPr>
            <a:spLocks noGrp="1"/>
          </p:cNvSpPr>
          <p:nvPr>
            <p:ph sz="half" idx="1"/>
          </p:nvPr>
        </p:nvSpPr>
        <p:spPr/>
        <p:txBody>
          <a:bodyPr/>
          <a:lstStyle/>
          <a:p>
            <a:r>
              <a:rPr lang="en-US" dirty="0"/>
              <a:t>In habituation-dishabituation tests, both control and stressed males showed a significant increase in time spent investigating urine of unknown males.</a:t>
            </a:r>
          </a:p>
        </p:txBody>
      </p:sp>
      <p:pic>
        <p:nvPicPr>
          <p:cNvPr id="5" name="Content Placeholder 4">
            <a:extLst>
              <a:ext uri="{FF2B5EF4-FFF2-40B4-BE49-F238E27FC236}">
                <a16:creationId xmlns:a16="http://schemas.microsoft.com/office/drawing/2014/main" xmlns="" id="{B94334A6-3FF7-4EC0-A849-BAA36762A007}"/>
              </a:ext>
            </a:extLst>
          </p:cNvPr>
          <p:cNvPicPr>
            <a:picLocks noGrp="1" noChangeAspect="1"/>
          </p:cNvPicPr>
          <p:nvPr>
            <p:ph sz="half" idx="2"/>
          </p:nvPr>
        </p:nvPicPr>
        <p:blipFill rotWithShape="1">
          <a:blip r:embed="rId2"/>
          <a:srcRect b="54183"/>
          <a:stretch/>
        </p:blipFill>
        <p:spPr>
          <a:xfrm>
            <a:off x="4975668" y="1535723"/>
            <a:ext cx="4485100" cy="3915509"/>
          </a:xfrm>
          <a:prstGeom prst="rect">
            <a:avLst/>
          </a:prstGeom>
        </p:spPr>
      </p:pic>
    </p:spTree>
    <p:extLst>
      <p:ext uri="{BB962C8B-B14F-4D97-AF65-F5344CB8AC3E}">
        <p14:creationId xmlns:p14="http://schemas.microsoft.com/office/powerpoint/2010/main" val="2481613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7C007B-2F85-4027-9A7F-4EB31958D834}"/>
              </a:ext>
            </a:extLst>
          </p:cNvPr>
          <p:cNvSpPr>
            <a:spLocks noGrp="1"/>
          </p:cNvSpPr>
          <p:nvPr>
            <p:ph type="ctrTitle"/>
          </p:nvPr>
        </p:nvSpPr>
        <p:spPr/>
        <p:txBody>
          <a:bodyPr/>
          <a:lstStyle/>
          <a:p>
            <a:r>
              <a:rPr lang="en-US" sz="4000" dirty="0"/>
              <a:t>Sex Differences in Social Interaction Behavior Following Social Defeat Stress in the Monogamous California Mouse (</a:t>
            </a:r>
            <a:r>
              <a:rPr lang="en-US" sz="4000" i="1" dirty="0" err="1"/>
              <a:t>Peromyscus</a:t>
            </a:r>
            <a:r>
              <a:rPr lang="en-US" sz="4000" i="1" dirty="0"/>
              <a:t> </a:t>
            </a:r>
            <a:r>
              <a:rPr lang="en-US" sz="4000" i="1" dirty="0" err="1"/>
              <a:t>californicus</a:t>
            </a:r>
            <a:r>
              <a:rPr lang="en-US" sz="4000" i="1" dirty="0"/>
              <a:t>).</a:t>
            </a:r>
            <a:endParaRPr lang="en-US" sz="4000" dirty="0"/>
          </a:p>
        </p:txBody>
      </p:sp>
      <p:sp>
        <p:nvSpPr>
          <p:cNvPr id="3" name="Subtitle 2">
            <a:extLst>
              <a:ext uri="{FF2B5EF4-FFF2-40B4-BE49-F238E27FC236}">
                <a16:creationId xmlns:a16="http://schemas.microsoft.com/office/drawing/2014/main" xmlns="" id="{CAF3E0EC-C2EB-4B01-8F21-AB6CC14C043E}"/>
              </a:ext>
            </a:extLst>
          </p:cNvPr>
          <p:cNvSpPr>
            <a:spLocks noGrp="1"/>
          </p:cNvSpPr>
          <p:nvPr>
            <p:ph type="subTitle" idx="1"/>
          </p:nvPr>
        </p:nvSpPr>
        <p:spPr/>
        <p:txBody>
          <a:bodyPr/>
          <a:lstStyle/>
          <a:p>
            <a:r>
              <a:rPr lang="en-US" dirty="0"/>
              <a:t>Trainor et. al.</a:t>
            </a:r>
          </a:p>
        </p:txBody>
      </p:sp>
    </p:spTree>
    <p:extLst>
      <p:ext uri="{BB962C8B-B14F-4D97-AF65-F5344CB8AC3E}">
        <p14:creationId xmlns:p14="http://schemas.microsoft.com/office/powerpoint/2010/main" val="2108793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E032D0-0FF3-42DC-8803-ECC595207A6D}"/>
              </a:ext>
            </a:extLst>
          </p:cNvPr>
          <p:cNvSpPr>
            <a:spLocks noGrp="1"/>
          </p:cNvSpPr>
          <p:nvPr>
            <p:ph type="title"/>
          </p:nvPr>
        </p:nvSpPr>
        <p:spPr/>
        <p:txBody>
          <a:bodyPr>
            <a:normAutofit fontScale="90000"/>
          </a:bodyPr>
          <a:lstStyle/>
          <a:p>
            <a:r>
              <a:rPr lang="en-US" dirty="0"/>
              <a:t>Only control females showed a significant increase in time spent investigating urine.</a:t>
            </a:r>
          </a:p>
        </p:txBody>
      </p:sp>
      <p:pic>
        <p:nvPicPr>
          <p:cNvPr id="5" name="Content Placeholder 4">
            <a:extLst>
              <a:ext uri="{FF2B5EF4-FFF2-40B4-BE49-F238E27FC236}">
                <a16:creationId xmlns:a16="http://schemas.microsoft.com/office/drawing/2014/main" xmlns="" id="{4CFC6DBC-8ABA-4F32-99E1-06B5E9CE94CC}"/>
              </a:ext>
            </a:extLst>
          </p:cNvPr>
          <p:cNvPicPr>
            <a:picLocks noGrp="1" noChangeAspect="1"/>
          </p:cNvPicPr>
          <p:nvPr>
            <p:ph sz="half" idx="1"/>
          </p:nvPr>
        </p:nvPicPr>
        <p:blipFill rotWithShape="1">
          <a:blip r:embed="rId2"/>
          <a:srcRect t="48806"/>
          <a:stretch/>
        </p:blipFill>
        <p:spPr>
          <a:xfrm>
            <a:off x="2688707" y="1930400"/>
            <a:ext cx="4966461" cy="4844507"/>
          </a:xfrm>
          <a:prstGeom prst="rect">
            <a:avLst/>
          </a:prstGeom>
        </p:spPr>
      </p:pic>
    </p:spTree>
    <p:extLst>
      <p:ext uri="{BB962C8B-B14F-4D97-AF65-F5344CB8AC3E}">
        <p14:creationId xmlns:p14="http://schemas.microsoft.com/office/powerpoint/2010/main" val="2130462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7F040C-E1BC-4A20-A45C-792A9DD1B5BF}"/>
              </a:ext>
            </a:extLst>
          </p:cNvPr>
          <p:cNvSpPr>
            <a:spLocks noGrp="1"/>
          </p:cNvSpPr>
          <p:nvPr>
            <p:ph type="title"/>
          </p:nvPr>
        </p:nvSpPr>
        <p:spPr/>
        <p:txBody>
          <a:bodyPr>
            <a:normAutofit fontScale="90000"/>
          </a:bodyPr>
          <a:lstStyle/>
          <a:p>
            <a:r>
              <a:rPr lang="en-US" dirty="0"/>
              <a:t>Social defeat reduced the amount of time males and females investigated social and non social odors (water controls).</a:t>
            </a:r>
          </a:p>
        </p:txBody>
      </p:sp>
      <p:pic>
        <p:nvPicPr>
          <p:cNvPr id="5" name="Content Placeholder 4">
            <a:extLst>
              <a:ext uri="{FF2B5EF4-FFF2-40B4-BE49-F238E27FC236}">
                <a16:creationId xmlns:a16="http://schemas.microsoft.com/office/drawing/2014/main" xmlns="" id="{03C831C6-89EC-4270-819F-09063576015C}"/>
              </a:ext>
            </a:extLst>
          </p:cNvPr>
          <p:cNvPicPr>
            <a:picLocks noGrp="1" noChangeAspect="1"/>
          </p:cNvPicPr>
          <p:nvPr>
            <p:ph sz="half" idx="1"/>
          </p:nvPr>
        </p:nvPicPr>
        <p:blipFill rotWithShape="1">
          <a:blip r:embed="rId2"/>
          <a:srcRect b="54485"/>
          <a:stretch/>
        </p:blipFill>
        <p:spPr>
          <a:xfrm>
            <a:off x="1668799" y="2910593"/>
            <a:ext cx="3477632" cy="3015972"/>
          </a:xfrm>
          <a:prstGeom prst="rect">
            <a:avLst/>
          </a:prstGeom>
        </p:spPr>
      </p:pic>
      <p:pic>
        <p:nvPicPr>
          <p:cNvPr id="6" name="Content Placeholder 5">
            <a:extLst>
              <a:ext uri="{FF2B5EF4-FFF2-40B4-BE49-F238E27FC236}">
                <a16:creationId xmlns:a16="http://schemas.microsoft.com/office/drawing/2014/main" xmlns="" id="{EA320437-E46A-4354-9293-43931F1963D2}"/>
              </a:ext>
            </a:extLst>
          </p:cNvPr>
          <p:cNvPicPr>
            <a:picLocks noGrp="1" noChangeAspect="1"/>
          </p:cNvPicPr>
          <p:nvPr>
            <p:ph sz="half" idx="2"/>
          </p:nvPr>
        </p:nvPicPr>
        <p:blipFill rotWithShape="1">
          <a:blip r:embed="rId2"/>
          <a:srcRect t="49251" b="1"/>
          <a:stretch/>
        </p:blipFill>
        <p:spPr>
          <a:xfrm>
            <a:off x="6163317" y="2954214"/>
            <a:ext cx="3193358" cy="3087811"/>
          </a:xfrm>
          <a:prstGeom prst="rect">
            <a:avLst/>
          </a:prstGeom>
        </p:spPr>
      </p:pic>
    </p:spTree>
    <p:extLst>
      <p:ext uri="{BB962C8B-B14F-4D97-AF65-F5344CB8AC3E}">
        <p14:creationId xmlns:p14="http://schemas.microsoft.com/office/powerpoint/2010/main" val="3829944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F2B4773-3207-44CC-B7AC-892B7049821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xmlns="" id="{2B8267CA-A7A5-4E11-9D92-4EAC3DD3E809}"/>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E83D61B5-C6B4-4A4B-85AD-FEE7A54912C0}"/>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A0B67FE4-688F-4497-8BFD-157613A697D3}"/>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xmlns="" id="{3BF5BE1A-9BAC-4581-A82B-FD8FE31595B4}"/>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xmlns="" id="{971E5644-6772-414A-8199-E30BFB02A5DF}"/>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xmlns="" id="{E8246D50-BB0C-408E-93FD-7B8D63A7F784}"/>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xmlns="" id="{AFBC5D22-68C1-44FB-8181-CB84ECAA83FC}"/>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xmlns="" id="{FB6D0FCE-FBDB-4655-A1A7-640B1E86B56A}"/>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xmlns="" id="{BC8157DF-FD90-4AD6-B803-3AC0ACD8E6A0}"/>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3548B067-9D63-4D21-92EF-CBC9E6338C85}"/>
                </a:ext>
              </a:extLst>
            </p:cNvPr>
            <p:cNvSpPr/>
            <p:nvPr>
              <p:extLst>
                <p:ext uri="{386F3935-93C4-4BCD-93E2-E3B085C9AB24}">
                  <p16:designElem xmlns:p16="http://schemas.microsoft.com/office/powerpoint/2015/main" xmlns=""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a:extLst>
              <a:ext uri="{FF2B5EF4-FFF2-40B4-BE49-F238E27FC236}">
                <a16:creationId xmlns:a16="http://schemas.microsoft.com/office/drawing/2014/main" xmlns="" id="{8F2E8924-210C-4B75-8528-D1ED12480A43}"/>
              </a:ext>
            </a:extLst>
          </p:cNvPr>
          <p:cNvPicPr>
            <a:picLocks noGrp="1" noChangeAspect="1"/>
          </p:cNvPicPr>
          <p:nvPr>
            <p:ph sz="half" idx="2"/>
          </p:nvPr>
        </p:nvPicPr>
        <p:blipFill>
          <a:blip r:embed="rId2"/>
          <a:stretch>
            <a:fillRect/>
          </a:stretch>
        </p:blipFill>
        <p:spPr>
          <a:xfrm>
            <a:off x="1101968" y="291767"/>
            <a:ext cx="2555631" cy="6349393"/>
          </a:xfrm>
          <a:prstGeom prst="rect">
            <a:avLst/>
          </a:prstGeom>
        </p:spPr>
      </p:pic>
      <p:sp>
        <p:nvSpPr>
          <p:cNvPr id="2" name="Title 1">
            <a:extLst>
              <a:ext uri="{FF2B5EF4-FFF2-40B4-BE49-F238E27FC236}">
                <a16:creationId xmlns:a16="http://schemas.microsoft.com/office/drawing/2014/main" xmlns="" id="{4B3D5E24-60F4-4C6A-887D-B5587CAE610C}"/>
              </a:ext>
            </a:extLst>
          </p:cNvPr>
          <p:cNvSpPr>
            <a:spLocks noGrp="1"/>
          </p:cNvSpPr>
          <p:nvPr>
            <p:ph type="title"/>
          </p:nvPr>
        </p:nvSpPr>
        <p:spPr>
          <a:xfrm>
            <a:off x="4349123" y="609600"/>
            <a:ext cx="4924878" cy="1320800"/>
          </a:xfrm>
        </p:spPr>
        <p:txBody>
          <a:bodyPr vert="horz" lIns="91440" tIns="45720" rIns="91440" bIns="45720" rtlCol="0" anchor="ctr">
            <a:normAutofit/>
          </a:bodyPr>
          <a:lstStyle/>
          <a:p>
            <a:endParaRPr lang="en-US" dirty="0"/>
          </a:p>
        </p:txBody>
      </p:sp>
      <p:sp>
        <p:nvSpPr>
          <p:cNvPr id="3" name="Content Placeholder 2">
            <a:extLst>
              <a:ext uri="{FF2B5EF4-FFF2-40B4-BE49-F238E27FC236}">
                <a16:creationId xmlns:a16="http://schemas.microsoft.com/office/drawing/2014/main" xmlns="" id="{1B4DF33E-3301-488A-9F3C-DA23D07B76BE}"/>
              </a:ext>
            </a:extLst>
          </p:cNvPr>
          <p:cNvSpPr>
            <a:spLocks noGrp="1"/>
          </p:cNvSpPr>
          <p:nvPr>
            <p:ph sz="half" idx="1"/>
          </p:nvPr>
        </p:nvSpPr>
        <p:spPr>
          <a:xfrm>
            <a:off x="4349123" y="2160590"/>
            <a:ext cx="4921876" cy="3739698"/>
          </a:xfrm>
        </p:spPr>
        <p:txBody>
          <a:bodyPr vert="horz" lIns="91440" tIns="45720" rIns="91440" bIns="45720" rtlCol="0">
            <a:normAutofit/>
          </a:bodyPr>
          <a:lstStyle/>
          <a:p>
            <a:r>
              <a:rPr lang="en-US" dirty="0"/>
              <a:t>No effects of sex or stress, or interactions on time spent in the center of the open field or total activity.</a:t>
            </a:r>
          </a:p>
          <a:p>
            <a:r>
              <a:rPr lang="en-US" dirty="0"/>
              <a:t>Females spent more time in in the light side compared to males in the light-dark box.</a:t>
            </a:r>
          </a:p>
        </p:txBody>
      </p:sp>
    </p:spTree>
    <p:extLst>
      <p:ext uri="{BB962C8B-B14F-4D97-AF65-F5344CB8AC3E}">
        <p14:creationId xmlns:p14="http://schemas.microsoft.com/office/powerpoint/2010/main" val="2074523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9ECFEC-AE9C-4688-B90B-1FE470A4F187}"/>
              </a:ext>
            </a:extLst>
          </p:cNvPr>
          <p:cNvSpPr>
            <a:spLocks noGrp="1"/>
          </p:cNvSpPr>
          <p:nvPr>
            <p:ph type="title"/>
          </p:nvPr>
        </p:nvSpPr>
        <p:spPr/>
        <p:txBody>
          <a:bodyPr/>
          <a:lstStyle/>
          <a:p>
            <a:r>
              <a:rPr lang="en-US" dirty="0"/>
              <a:t>Effects of social stress on corticosterone.</a:t>
            </a:r>
          </a:p>
        </p:txBody>
      </p:sp>
      <p:sp>
        <p:nvSpPr>
          <p:cNvPr id="3" name="Content Placeholder 2">
            <a:extLst>
              <a:ext uri="{FF2B5EF4-FFF2-40B4-BE49-F238E27FC236}">
                <a16:creationId xmlns:a16="http://schemas.microsoft.com/office/drawing/2014/main" xmlns="" id="{E090A065-203F-42CE-BE8C-2249B3A9757E}"/>
              </a:ext>
            </a:extLst>
          </p:cNvPr>
          <p:cNvSpPr>
            <a:spLocks noGrp="1"/>
          </p:cNvSpPr>
          <p:nvPr>
            <p:ph sz="half" idx="1"/>
          </p:nvPr>
        </p:nvSpPr>
        <p:spPr/>
        <p:txBody>
          <a:bodyPr/>
          <a:lstStyle/>
          <a:p>
            <a:r>
              <a:rPr lang="en-US" dirty="0"/>
              <a:t>Stressed males had higher levels of corticosterone during light phase (Nadir).</a:t>
            </a:r>
          </a:p>
          <a:p>
            <a:r>
              <a:rPr lang="en-US" dirty="0"/>
              <a:t>However, there was on effect of stress on females.</a:t>
            </a:r>
          </a:p>
          <a:p>
            <a:r>
              <a:rPr lang="en-US" dirty="0"/>
              <a:t>Control females had more corticosterone in the than control males in the Nadir phase.</a:t>
            </a:r>
          </a:p>
          <a:p>
            <a:endParaRPr lang="en-US" dirty="0"/>
          </a:p>
        </p:txBody>
      </p:sp>
      <p:pic>
        <p:nvPicPr>
          <p:cNvPr id="5" name="Content Placeholder 4">
            <a:extLst>
              <a:ext uri="{FF2B5EF4-FFF2-40B4-BE49-F238E27FC236}">
                <a16:creationId xmlns:a16="http://schemas.microsoft.com/office/drawing/2014/main" xmlns="" id="{A7F55FD9-391B-4FA4-A978-86CA334189FF}"/>
              </a:ext>
            </a:extLst>
          </p:cNvPr>
          <p:cNvPicPr>
            <a:picLocks noGrp="1" noChangeAspect="1"/>
          </p:cNvPicPr>
          <p:nvPr>
            <p:ph sz="half" idx="2"/>
          </p:nvPr>
        </p:nvPicPr>
        <p:blipFill rotWithShape="1">
          <a:blip r:embed="rId2"/>
          <a:srcRect r="49615"/>
          <a:stretch/>
        </p:blipFill>
        <p:spPr>
          <a:xfrm>
            <a:off x="5406047" y="1930400"/>
            <a:ext cx="3749675" cy="3775784"/>
          </a:xfrm>
          <a:prstGeom prst="rect">
            <a:avLst/>
          </a:prstGeom>
        </p:spPr>
      </p:pic>
    </p:spTree>
    <p:extLst>
      <p:ext uri="{BB962C8B-B14F-4D97-AF65-F5344CB8AC3E}">
        <p14:creationId xmlns:p14="http://schemas.microsoft.com/office/powerpoint/2010/main" val="2140204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21E389-5300-4384-A1A9-FBC23E8E1520}"/>
              </a:ext>
            </a:extLst>
          </p:cNvPr>
          <p:cNvSpPr>
            <a:spLocks noGrp="1"/>
          </p:cNvSpPr>
          <p:nvPr>
            <p:ph type="title"/>
          </p:nvPr>
        </p:nvSpPr>
        <p:spPr/>
        <p:txBody>
          <a:bodyPr/>
          <a:lstStyle/>
          <a:p>
            <a:r>
              <a:rPr lang="en-US" dirty="0"/>
              <a:t>Effects of social stress on corticosterone  cont.</a:t>
            </a:r>
          </a:p>
        </p:txBody>
      </p:sp>
      <p:sp>
        <p:nvSpPr>
          <p:cNvPr id="3" name="Content Placeholder 2">
            <a:extLst>
              <a:ext uri="{FF2B5EF4-FFF2-40B4-BE49-F238E27FC236}">
                <a16:creationId xmlns:a16="http://schemas.microsoft.com/office/drawing/2014/main" xmlns="" id="{B1FB9E5F-9E84-4BD1-8C68-5A38C08EB3FC}"/>
              </a:ext>
            </a:extLst>
          </p:cNvPr>
          <p:cNvSpPr>
            <a:spLocks noGrp="1"/>
          </p:cNvSpPr>
          <p:nvPr>
            <p:ph sz="half" idx="1"/>
          </p:nvPr>
        </p:nvSpPr>
        <p:spPr/>
        <p:txBody>
          <a:bodyPr/>
          <a:lstStyle/>
          <a:p>
            <a:r>
              <a:rPr lang="en-US" dirty="0"/>
              <a:t>During light phase stressed males had higher baseline corticosterone levels.</a:t>
            </a:r>
          </a:p>
          <a:p>
            <a:r>
              <a:rPr lang="en-US" dirty="0"/>
              <a:t>No effect on females.</a:t>
            </a:r>
          </a:p>
          <a:p>
            <a:r>
              <a:rPr lang="en-US" dirty="0"/>
              <a:t>No significance in levels between control males and females.</a:t>
            </a:r>
          </a:p>
        </p:txBody>
      </p:sp>
      <p:pic>
        <p:nvPicPr>
          <p:cNvPr id="5" name="Content Placeholder 4">
            <a:extLst>
              <a:ext uri="{FF2B5EF4-FFF2-40B4-BE49-F238E27FC236}">
                <a16:creationId xmlns:a16="http://schemas.microsoft.com/office/drawing/2014/main" xmlns="" id="{C744B6DD-F2BC-42F7-8724-411FCF200EFD}"/>
              </a:ext>
            </a:extLst>
          </p:cNvPr>
          <p:cNvPicPr>
            <a:picLocks noGrp="1" noChangeAspect="1"/>
          </p:cNvPicPr>
          <p:nvPr>
            <p:ph sz="half" idx="2"/>
          </p:nvPr>
        </p:nvPicPr>
        <p:blipFill rotWithShape="1">
          <a:blip r:embed="rId2"/>
          <a:srcRect l="51226"/>
          <a:stretch/>
        </p:blipFill>
        <p:spPr>
          <a:xfrm>
            <a:off x="5451230" y="1919598"/>
            <a:ext cx="3962401" cy="4121764"/>
          </a:xfrm>
          <a:prstGeom prst="rect">
            <a:avLst/>
          </a:prstGeom>
        </p:spPr>
      </p:pic>
    </p:spTree>
    <p:extLst>
      <p:ext uri="{BB962C8B-B14F-4D97-AF65-F5344CB8AC3E}">
        <p14:creationId xmlns:p14="http://schemas.microsoft.com/office/powerpoint/2010/main" val="4249671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05A3FD-ED2E-4CB6-830F-0F08F323FD81}"/>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xmlns="" id="{A0D99093-95A1-4AE7-9059-CF1E54871CF5}"/>
              </a:ext>
            </a:extLst>
          </p:cNvPr>
          <p:cNvSpPr>
            <a:spLocks noGrp="1"/>
          </p:cNvSpPr>
          <p:nvPr>
            <p:ph sz="half" idx="1"/>
          </p:nvPr>
        </p:nvSpPr>
        <p:spPr/>
        <p:txBody>
          <a:bodyPr/>
          <a:lstStyle/>
          <a:p>
            <a:r>
              <a:rPr lang="en-US" dirty="0"/>
              <a:t>For the first time it was shown that social defeat can induce a long lasting reduction in social interaction behavior in females.</a:t>
            </a:r>
          </a:p>
          <a:p>
            <a:r>
              <a:rPr lang="en-US" dirty="0"/>
              <a:t>However it was not associated with changes in general activity or exploratory behavior.</a:t>
            </a:r>
          </a:p>
          <a:p>
            <a:pPr lvl="1"/>
            <a:r>
              <a:rPr lang="en-US" dirty="0"/>
              <a:t>Effect of social defeat in female California mice are relatively specific to social contexts.</a:t>
            </a:r>
          </a:p>
          <a:p>
            <a:endParaRPr lang="en-US" dirty="0"/>
          </a:p>
        </p:txBody>
      </p:sp>
      <p:pic>
        <p:nvPicPr>
          <p:cNvPr id="5" name="Content Placeholder 4">
            <a:extLst>
              <a:ext uri="{FF2B5EF4-FFF2-40B4-BE49-F238E27FC236}">
                <a16:creationId xmlns:a16="http://schemas.microsoft.com/office/drawing/2014/main" xmlns="" id="{75DFB710-5880-4087-B181-00ED63EBD6F0}"/>
              </a:ext>
            </a:extLst>
          </p:cNvPr>
          <p:cNvPicPr>
            <a:picLocks noGrp="1" noChangeAspect="1"/>
          </p:cNvPicPr>
          <p:nvPr>
            <p:ph sz="half" idx="2"/>
          </p:nvPr>
        </p:nvPicPr>
        <p:blipFill>
          <a:blip r:embed="rId2"/>
          <a:stretch>
            <a:fillRect/>
          </a:stretch>
        </p:blipFill>
        <p:spPr>
          <a:xfrm>
            <a:off x="5089525" y="2706423"/>
            <a:ext cx="4184650" cy="2789766"/>
          </a:xfrm>
          <a:prstGeom prst="rect">
            <a:avLst/>
          </a:prstGeom>
        </p:spPr>
      </p:pic>
    </p:spTree>
    <p:extLst>
      <p:ext uri="{BB962C8B-B14F-4D97-AF65-F5344CB8AC3E}">
        <p14:creationId xmlns:p14="http://schemas.microsoft.com/office/powerpoint/2010/main" val="3030231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0BE40E3-5550-4CDD-B4FD-387C33EBF157}"/>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xmlns="" id="{71A6B738-E50C-4653-B343-B9D6A5EA2771}"/>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498768D6-B28C-40A3-B381-39306F5816D5}"/>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B27C15B9-7795-4321-AB30-DF1DEF65C19E}"/>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xmlns="" id="{578EC957-1F3F-4C00-B023-C8725C2171CB}"/>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xmlns="" id="{3D642632-BBD5-46D6-A91D-9B2BF68219B7}"/>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xmlns="" id="{BF9D518D-AFF5-4DE2-AEE2-0EC15479A9AF}"/>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xmlns="" id="{14EF979B-B00D-460C-BD56-7EEAFB7E0F98}"/>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xmlns="" id="{3E40F9A1-6B82-400F-9397-26D1D36F1F04}"/>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xmlns="" id="{2EF7DDF1-FF86-4CA4-B08B-8939557EBDB3}"/>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6D7C1F89-72B2-4FDC-B9E2-04F52D5C504C}"/>
                </a:ext>
              </a:extLst>
            </p:cNvPr>
            <p:cNvSpPr/>
            <p:nvPr>
              <p:extLst>
                <p:ext uri="{386F3935-93C4-4BCD-93E2-E3B085C9AB24}">
                  <p16:designElem xmlns:p16="http://schemas.microsoft.com/office/powerpoint/2015/main" xmlns=""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a:extLst>
              <a:ext uri="{FF2B5EF4-FFF2-40B4-BE49-F238E27FC236}">
                <a16:creationId xmlns:a16="http://schemas.microsoft.com/office/drawing/2014/main" xmlns="" id="{FB9C55ED-472D-487F-9494-8D4BB79837EF}"/>
              </a:ext>
            </a:extLst>
          </p:cNvPr>
          <p:cNvPicPr>
            <a:picLocks noGrp="1" noChangeAspect="1"/>
          </p:cNvPicPr>
          <p:nvPr>
            <p:ph sz="half" idx="2"/>
          </p:nvPr>
        </p:nvPicPr>
        <p:blipFill rotWithShape="1">
          <a:blip r:embed="rId2"/>
          <a:srcRect l="14247" r="12970" b="-3"/>
          <a:stretch/>
        </p:blipFill>
        <p:spPr>
          <a:xfrm>
            <a:off x="4857451" y="2159331"/>
            <a:ext cx="4415050" cy="3882362"/>
          </a:xfrm>
          <a:prstGeom prst="rect">
            <a:avLst/>
          </a:prstGeom>
        </p:spPr>
      </p:pic>
      <p:sp>
        <p:nvSpPr>
          <p:cNvPr id="2" name="Title 1">
            <a:extLst>
              <a:ext uri="{FF2B5EF4-FFF2-40B4-BE49-F238E27FC236}">
                <a16:creationId xmlns:a16="http://schemas.microsoft.com/office/drawing/2014/main" xmlns="" id="{C7A7F6BC-F88C-49D3-AE77-62DC6961EC81}"/>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dirty="0"/>
              <a:t>Discussion cont.</a:t>
            </a:r>
          </a:p>
        </p:txBody>
      </p:sp>
      <p:sp>
        <p:nvSpPr>
          <p:cNvPr id="3" name="Content Placeholder 2">
            <a:extLst>
              <a:ext uri="{FF2B5EF4-FFF2-40B4-BE49-F238E27FC236}">
                <a16:creationId xmlns:a16="http://schemas.microsoft.com/office/drawing/2014/main" xmlns="" id="{7AB5475C-7DC0-46BE-8038-0EBC49962C4F}"/>
              </a:ext>
            </a:extLst>
          </p:cNvPr>
          <p:cNvSpPr>
            <a:spLocks noGrp="1"/>
          </p:cNvSpPr>
          <p:nvPr>
            <p:ph sz="half" idx="1"/>
          </p:nvPr>
        </p:nvSpPr>
        <p:spPr>
          <a:xfrm>
            <a:off x="677334" y="2160589"/>
            <a:ext cx="3957349" cy="3880773"/>
          </a:xfrm>
        </p:spPr>
        <p:txBody>
          <a:bodyPr vert="horz" lIns="91440" tIns="45720" rIns="91440" bIns="45720" rtlCol="0">
            <a:normAutofit/>
          </a:bodyPr>
          <a:lstStyle/>
          <a:p>
            <a:r>
              <a:rPr lang="en-US" dirty="0"/>
              <a:t>Social interaction behavior was negatively correlated with </a:t>
            </a:r>
            <a:r>
              <a:rPr lang="en-US"/>
              <a:t>pCREB</a:t>
            </a:r>
            <a:r>
              <a:rPr lang="en-US" dirty="0"/>
              <a:t> expression in the </a:t>
            </a:r>
            <a:r>
              <a:rPr lang="en-US"/>
              <a:t>Nac</a:t>
            </a:r>
            <a:r>
              <a:rPr lang="en-US" dirty="0"/>
              <a:t> shell.</a:t>
            </a:r>
          </a:p>
          <a:p>
            <a:r>
              <a:rPr lang="en-US" dirty="0"/>
              <a:t>This relationship is consistent with previous studies linking mesolimbic dopamine system and reduced social interaction with male rodents.</a:t>
            </a:r>
          </a:p>
          <a:p>
            <a:r>
              <a:rPr lang="en-US" dirty="0"/>
              <a:t>Results suggest the mesolimbic dopamine system could be more sensitive to social stress in females.</a:t>
            </a:r>
          </a:p>
        </p:txBody>
      </p:sp>
    </p:spTree>
    <p:extLst>
      <p:ext uri="{BB962C8B-B14F-4D97-AF65-F5344CB8AC3E}">
        <p14:creationId xmlns:p14="http://schemas.microsoft.com/office/powerpoint/2010/main" val="18231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531B5B-C3F8-4D96-AB1E-2B302231B9DD}"/>
              </a:ext>
            </a:extLst>
          </p:cNvPr>
          <p:cNvSpPr>
            <a:spLocks noGrp="1"/>
          </p:cNvSpPr>
          <p:nvPr>
            <p:ph type="title"/>
          </p:nvPr>
        </p:nvSpPr>
        <p:spPr/>
        <p:txBody>
          <a:bodyPr/>
          <a:lstStyle/>
          <a:p>
            <a:r>
              <a:rPr lang="en-US" dirty="0"/>
              <a:t>Effects of Defeat on Social Interaction</a:t>
            </a:r>
          </a:p>
        </p:txBody>
      </p:sp>
      <p:sp>
        <p:nvSpPr>
          <p:cNvPr id="3" name="Content Placeholder 2">
            <a:extLst>
              <a:ext uri="{FF2B5EF4-FFF2-40B4-BE49-F238E27FC236}">
                <a16:creationId xmlns:a16="http://schemas.microsoft.com/office/drawing/2014/main" xmlns="" id="{AC301D25-6BBF-4480-A242-9925F955A5D3}"/>
              </a:ext>
            </a:extLst>
          </p:cNvPr>
          <p:cNvSpPr>
            <a:spLocks noGrp="1"/>
          </p:cNvSpPr>
          <p:nvPr>
            <p:ph sz="half" idx="1"/>
          </p:nvPr>
        </p:nvSpPr>
        <p:spPr/>
        <p:txBody>
          <a:bodyPr>
            <a:normAutofit fontScale="92500" lnSpcReduction="20000"/>
          </a:bodyPr>
          <a:lstStyle/>
          <a:p>
            <a:r>
              <a:rPr lang="en-US" dirty="0"/>
              <a:t>Effect of social defeat on social interaction behavior in females was stronger after 4 weeks following defeat.</a:t>
            </a:r>
          </a:p>
          <a:p>
            <a:r>
              <a:rPr lang="en-US" dirty="0"/>
              <a:t>Suggests the effects of social defeat may grow stronger over time.</a:t>
            </a:r>
          </a:p>
          <a:p>
            <a:r>
              <a:rPr lang="en-US" dirty="0"/>
              <a:t>Possibly due to long term changes in gene expression or synaptic remodeling.</a:t>
            </a:r>
          </a:p>
          <a:p>
            <a:r>
              <a:rPr lang="en-US" dirty="0"/>
              <a:t>However, there was not a an elevated level of corticosterone levels in females.</a:t>
            </a:r>
          </a:p>
          <a:p>
            <a:pPr lvl="1"/>
            <a:r>
              <a:rPr lang="en-US" dirty="0"/>
              <a:t>Control females have a higher baseline than control males in light phase.</a:t>
            </a:r>
          </a:p>
        </p:txBody>
      </p:sp>
      <p:pic>
        <p:nvPicPr>
          <p:cNvPr id="5" name="Content Placeholder 4">
            <a:extLst>
              <a:ext uri="{FF2B5EF4-FFF2-40B4-BE49-F238E27FC236}">
                <a16:creationId xmlns:a16="http://schemas.microsoft.com/office/drawing/2014/main" xmlns="" id="{F0F35C23-41C5-4D7E-937D-930BE1F7C72B}"/>
              </a:ext>
            </a:extLst>
          </p:cNvPr>
          <p:cNvPicPr>
            <a:picLocks noGrp="1" noChangeAspect="1"/>
          </p:cNvPicPr>
          <p:nvPr>
            <p:ph sz="half" idx="2"/>
          </p:nvPr>
        </p:nvPicPr>
        <p:blipFill rotWithShape="1">
          <a:blip r:embed="rId2"/>
          <a:srcRect r="35608"/>
          <a:stretch/>
        </p:blipFill>
        <p:spPr>
          <a:xfrm>
            <a:off x="5089524" y="2160589"/>
            <a:ext cx="4546469" cy="2758031"/>
          </a:xfrm>
          <a:prstGeom prst="rect">
            <a:avLst/>
          </a:prstGeom>
        </p:spPr>
      </p:pic>
    </p:spTree>
    <p:extLst>
      <p:ext uri="{BB962C8B-B14F-4D97-AF65-F5344CB8AC3E}">
        <p14:creationId xmlns:p14="http://schemas.microsoft.com/office/powerpoint/2010/main" val="486944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A353F9-CE2D-435E-BDD9-E1B111239D37}"/>
              </a:ext>
            </a:extLst>
          </p:cNvPr>
          <p:cNvSpPr>
            <a:spLocks noGrp="1"/>
          </p:cNvSpPr>
          <p:nvPr>
            <p:ph type="ctrTitle"/>
          </p:nvPr>
        </p:nvSpPr>
        <p:spPr/>
        <p:txBody>
          <a:bodyPr/>
          <a:lstStyle/>
          <a:p>
            <a:r>
              <a:rPr lang="en-US" sz="4400" dirty="0"/>
              <a:t>Intranasal Oxytocin Increases Positive Communication and Reduces Cortisol Levels During Couple Conflict.</a:t>
            </a:r>
          </a:p>
        </p:txBody>
      </p:sp>
      <p:sp>
        <p:nvSpPr>
          <p:cNvPr id="3" name="Subtitle 2">
            <a:extLst>
              <a:ext uri="{FF2B5EF4-FFF2-40B4-BE49-F238E27FC236}">
                <a16:creationId xmlns:a16="http://schemas.microsoft.com/office/drawing/2014/main" xmlns="" id="{7F70B050-613D-4D0A-9325-8A943CA93F65}"/>
              </a:ext>
            </a:extLst>
          </p:cNvPr>
          <p:cNvSpPr>
            <a:spLocks noGrp="1"/>
          </p:cNvSpPr>
          <p:nvPr>
            <p:ph type="subTitle" idx="1"/>
          </p:nvPr>
        </p:nvSpPr>
        <p:spPr/>
        <p:txBody>
          <a:bodyPr/>
          <a:lstStyle/>
          <a:p>
            <a:r>
              <a:rPr lang="en-US" dirty="0" err="1"/>
              <a:t>Ditzen</a:t>
            </a:r>
            <a:r>
              <a:rPr lang="en-US" dirty="0"/>
              <a:t>. et. al.</a:t>
            </a:r>
          </a:p>
        </p:txBody>
      </p:sp>
    </p:spTree>
    <p:extLst>
      <p:ext uri="{BB962C8B-B14F-4D97-AF65-F5344CB8AC3E}">
        <p14:creationId xmlns:p14="http://schemas.microsoft.com/office/powerpoint/2010/main" val="3810052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B8518D-39AB-40EE-8FF1-74CBCD4DAE49}"/>
              </a:ext>
            </a:extLst>
          </p:cNvPr>
          <p:cNvSpPr>
            <a:spLocks noGrp="1"/>
          </p:cNvSpPr>
          <p:nvPr>
            <p:ph type="title"/>
          </p:nvPr>
        </p:nvSpPr>
        <p:spPr/>
        <p:txBody>
          <a:bodyPr/>
          <a:lstStyle/>
          <a:p>
            <a:r>
              <a:rPr lang="en-US" dirty="0"/>
              <a:t>Background- Oxytocin</a:t>
            </a:r>
          </a:p>
        </p:txBody>
      </p:sp>
      <p:sp>
        <p:nvSpPr>
          <p:cNvPr id="3" name="Content Placeholder 2">
            <a:extLst>
              <a:ext uri="{FF2B5EF4-FFF2-40B4-BE49-F238E27FC236}">
                <a16:creationId xmlns:a16="http://schemas.microsoft.com/office/drawing/2014/main" xmlns="" id="{4C26BDA9-EFD3-4924-807B-D1AA3E0F59C2}"/>
              </a:ext>
            </a:extLst>
          </p:cNvPr>
          <p:cNvSpPr>
            <a:spLocks noGrp="1"/>
          </p:cNvSpPr>
          <p:nvPr>
            <p:ph sz="half" idx="1"/>
          </p:nvPr>
        </p:nvSpPr>
        <p:spPr>
          <a:xfrm>
            <a:off x="677334" y="2160589"/>
            <a:ext cx="4184035" cy="3880772"/>
          </a:xfrm>
        </p:spPr>
        <p:txBody>
          <a:bodyPr/>
          <a:lstStyle/>
          <a:p>
            <a:r>
              <a:rPr lang="en-US" dirty="0"/>
              <a:t>Known as the social hormone (not just for child birth).</a:t>
            </a:r>
          </a:p>
          <a:p>
            <a:r>
              <a:rPr lang="en-US" dirty="0"/>
              <a:t>In recent years Oxytocin has received increasing attention for its role in promoting positive social behavior and stress regulation.*</a:t>
            </a:r>
          </a:p>
          <a:p>
            <a:r>
              <a:rPr lang="en-US" dirty="0"/>
              <a:t>Has potential as a therapeutic intervention for addressing various aspects of psychiatric disorders.*</a:t>
            </a:r>
          </a:p>
        </p:txBody>
      </p:sp>
      <p:pic>
        <p:nvPicPr>
          <p:cNvPr id="7" name="Content Placeholder 6">
            <a:extLst>
              <a:ext uri="{FF2B5EF4-FFF2-40B4-BE49-F238E27FC236}">
                <a16:creationId xmlns:a16="http://schemas.microsoft.com/office/drawing/2014/main" xmlns="" id="{7D8E7876-23FC-45F0-A3F8-3255AE550BAE}"/>
              </a:ext>
            </a:extLst>
          </p:cNvPr>
          <p:cNvPicPr>
            <a:picLocks noGrp="1" noChangeAspect="1"/>
          </p:cNvPicPr>
          <p:nvPr>
            <p:ph sz="half" idx="2"/>
          </p:nvPr>
        </p:nvPicPr>
        <p:blipFill>
          <a:blip r:embed="rId2"/>
          <a:stretch>
            <a:fillRect/>
          </a:stretch>
        </p:blipFill>
        <p:spPr>
          <a:xfrm>
            <a:off x="5195887" y="2196306"/>
            <a:ext cx="3971925" cy="3810000"/>
          </a:xfrm>
          <a:prstGeom prst="rect">
            <a:avLst/>
          </a:prstGeom>
        </p:spPr>
      </p:pic>
      <p:sp>
        <p:nvSpPr>
          <p:cNvPr id="6" name="TextBox 5">
            <a:extLst>
              <a:ext uri="{FF2B5EF4-FFF2-40B4-BE49-F238E27FC236}">
                <a16:creationId xmlns:a16="http://schemas.microsoft.com/office/drawing/2014/main" xmlns="" id="{6F6BE596-B323-4389-82FA-F48CB5422A91}"/>
              </a:ext>
            </a:extLst>
          </p:cNvPr>
          <p:cNvSpPr txBox="1"/>
          <p:nvPr/>
        </p:nvSpPr>
        <p:spPr>
          <a:xfrm>
            <a:off x="795867" y="6271550"/>
            <a:ext cx="8359602" cy="461665"/>
          </a:xfrm>
          <a:prstGeom prst="rect">
            <a:avLst/>
          </a:prstGeom>
          <a:noFill/>
        </p:spPr>
        <p:txBody>
          <a:bodyPr wrap="square" rtlCol="0">
            <a:spAutoFit/>
          </a:bodyPr>
          <a:lstStyle/>
          <a:p>
            <a:r>
              <a:rPr lang="en-US" sz="1200" dirty="0"/>
              <a:t>The role of oxytocin in social bonding, stress regulation and mental health: an update on the moderating effects of context and interindividual differences. </a:t>
            </a:r>
            <a:r>
              <a:rPr lang="en-US" sz="1200" dirty="0" err="1"/>
              <a:t>Olf</a:t>
            </a:r>
            <a:r>
              <a:rPr lang="en-US" sz="1200" dirty="0"/>
              <a:t> et. al.</a:t>
            </a:r>
          </a:p>
        </p:txBody>
      </p:sp>
    </p:spTree>
    <p:extLst>
      <p:ext uri="{BB962C8B-B14F-4D97-AF65-F5344CB8AC3E}">
        <p14:creationId xmlns:p14="http://schemas.microsoft.com/office/powerpoint/2010/main" val="3873149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4AB39-5D02-4BBC-A01E-C08E5CB00918}"/>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xmlns="" id="{345EC370-2831-462F-BA28-AED31E63FEC7}"/>
              </a:ext>
            </a:extLst>
          </p:cNvPr>
          <p:cNvSpPr>
            <a:spLocks noGrp="1"/>
          </p:cNvSpPr>
          <p:nvPr>
            <p:ph sz="half" idx="1"/>
          </p:nvPr>
        </p:nvSpPr>
        <p:spPr/>
        <p:txBody>
          <a:bodyPr/>
          <a:lstStyle/>
          <a:p>
            <a:r>
              <a:rPr lang="en-US" dirty="0"/>
              <a:t>Stressful life experiences are known to be precipitating factors for many mental disorders.</a:t>
            </a:r>
          </a:p>
          <a:p>
            <a:r>
              <a:rPr lang="en-US" dirty="0"/>
              <a:t>Social defeat model induces behavior in rodents similar to mood disorders.</a:t>
            </a:r>
          </a:p>
          <a:p>
            <a:r>
              <a:rPr lang="en-US" dirty="0"/>
              <a:t>Male and female California mice were used to observe the effects of social defeat in both sexes.</a:t>
            </a:r>
          </a:p>
        </p:txBody>
      </p:sp>
      <p:pic>
        <p:nvPicPr>
          <p:cNvPr id="6" name="Content Placeholder 5">
            <a:extLst>
              <a:ext uri="{FF2B5EF4-FFF2-40B4-BE49-F238E27FC236}">
                <a16:creationId xmlns:a16="http://schemas.microsoft.com/office/drawing/2014/main" xmlns="" id="{305136FD-5390-4E52-8158-5738296C259D}"/>
              </a:ext>
            </a:extLst>
          </p:cNvPr>
          <p:cNvPicPr>
            <a:picLocks noGrp="1" noChangeAspect="1"/>
          </p:cNvPicPr>
          <p:nvPr>
            <p:ph sz="half" idx="2"/>
          </p:nvPr>
        </p:nvPicPr>
        <p:blipFill>
          <a:blip r:embed="rId2"/>
          <a:stretch>
            <a:fillRect/>
          </a:stretch>
        </p:blipFill>
        <p:spPr>
          <a:xfrm>
            <a:off x="6572336" y="4100975"/>
            <a:ext cx="4184650" cy="2740270"/>
          </a:xfrm>
          <a:prstGeom prst="rect">
            <a:avLst/>
          </a:prstGeom>
        </p:spPr>
      </p:pic>
      <p:pic>
        <p:nvPicPr>
          <p:cNvPr id="5" name="Picture 4">
            <a:extLst>
              <a:ext uri="{FF2B5EF4-FFF2-40B4-BE49-F238E27FC236}">
                <a16:creationId xmlns:a16="http://schemas.microsoft.com/office/drawing/2014/main" xmlns="" id="{F9C2834D-3E30-4BE3-802C-141FC6B7800B}"/>
              </a:ext>
            </a:extLst>
          </p:cNvPr>
          <p:cNvPicPr>
            <a:picLocks noChangeAspect="1"/>
          </p:cNvPicPr>
          <p:nvPr/>
        </p:nvPicPr>
        <p:blipFill>
          <a:blip r:embed="rId3"/>
          <a:stretch>
            <a:fillRect/>
          </a:stretch>
        </p:blipFill>
        <p:spPr>
          <a:xfrm>
            <a:off x="6282887" y="328776"/>
            <a:ext cx="5238750" cy="2952750"/>
          </a:xfrm>
          <a:prstGeom prst="rect">
            <a:avLst/>
          </a:prstGeom>
        </p:spPr>
      </p:pic>
    </p:spTree>
    <p:extLst>
      <p:ext uri="{BB962C8B-B14F-4D97-AF65-F5344CB8AC3E}">
        <p14:creationId xmlns:p14="http://schemas.microsoft.com/office/powerpoint/2010/main" val="3737595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A31C8F-8D0D-41F2-9D53-10F663FDB46A}"/>
              </a:ext>
            </a:extLst>
          </p:cNvPr>
          <p:cNvSpPr>
            <a:spLocks noGrp="1"/>
          </p:cNvSpPr>
          <p:nvPr>
            <p:ph type="title"/>
          </p:nvPr>
        </p:nvSpPr>
        <p:spPr/>
        <p:txBody>
          <a:bodyPr/>
          <a:lstStyle/>
          <a:p>
            <a:r>
              <a:rPr lang="en-US" dirty="0"/>
              <a:t>Background cont.</a:t>
            </a:r>
          </a:p>
        </p:txBody>
      </p:sp>
      <p:sp>
        <p:nvSpPr>
          <p:cNvPr id="3" name="Content Placeholder 2">
            <a:extLst>
              <a:ext uri="{FF2B5EF4-FFF2-40B4-BE49-F238E27FC236}">
                <a16:creationId xmlns:a16="http://schemas.microsoft.com/office/drawing/2014/main" xmlns="" id="{C162219A-8F72-4702-A200-7C2E52673C7C}"/>
              </a:ext>
            </a:extLst>
          </p:cNvPr>
          <p:cNvSpPr>
            <a:spLocks noGrp="1"/>
          </p:cNvSpPr>
          <p:nvPr>
            <p:ph sz="half" idx="1"/>
          </p:nvPr>
        </p:nvSpPr>
        <p:spPr/>
        <p:txBody>
          <a:bodyPr/>
          <a:lstStyle/>
          <a:p>
            <a:r>
              <a:rPr lang="en-US" dirty="0"/>
              <a:t>Suggested that the beneficial effect of social relationships is mediated through reduced reactivity of psychological stress systems.</a:t>
            </a:r>
          </a:p>
          <a:p>
            <a:pPr lvl="1"/>
            <a:r>
              <a:rPr lang="en-US" dirty="0"/>
              <a:t>Hypothalamic-pituitary-adrenal (HPA) axis and the autonomous nervous system (ANS).</a:t>
            </a:r>
          </a:p>
        </p:txBody>
      </p:sp>
      <p:pic>
        <p:nvPicPr>
          <p:cNvPr id="5" name="Content Placeholder 4">
            <a:extLst>
              <a:ext uri="{FF2B5EF4-FFF2-40B4-BE49-F238E27FC236}">
                <a16:creationId xmlns:a16="http://schemas.microsoft.com/office/drawing/2014/main" xmlns="" id="{1897A01E-BE2A-472A-B82D-DEDAC00E2D00}"/>
              </a:ext>
            </a:extLst>
          </p:cNvPr>
          <p:cNvPicPr>
            <a:picLocks noGrp="1" noChangeAspect="1"/>
          </p:cNvPicPr>
          <p:nvPr>
            <p:ph sz="half" idx="2"/>
          </p:nvPr>
        </p:nvPicPr>
        <p:blipFill>
          <a:blip r:embed="rId2"/>
          <a:stretch>
            <a:fillRect/>
          </a:stretch>
        </p:blipFill>
        <p:spPr>
          <a:xfrm>
            <a:off x="5219699" y="1472482"/>
            <a:ext cx="4897315" cy="4386187"/>
          </a:xfrm>
          <a:prstGeom prst="rect">
            <a:avLst/>
          </a:prstGeom>
        </p:spPr>
      </p:pic>
    </p:spTree>
    <p:extLst>
      <p:ext uri="{BB962C8B-B14F-4D97-AF65-F5344CB8AC3E}">
        <p14:creationId xmlns:p14="http://schemas.microsoft.com/office/powerpoint/2010/main" val="331927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0905C1-BCD1-4242-AFB1-4870F2FF1D64}"/>
              </a:ext>
            </a:extLst>
          </p:cNvPr>
          <p:cNvSpPr>
            <a:spLocks noGrp="1"/>
          </p:cNvSpPr>
          <p:nvPr>
            <p:ph type="title"/>
          </p:nvPr>
        </p:nvSpPr>
        <p:spPr/>
        <p:txBody>
          <a:bodyPr/>
          <a:lstStyle/>
          <a:p>
            <a:r>
              <a:rPr lang="en-US" dirty="0"/>
              <a:t>Background cont.</a:t>
            </a:r>
          </a:p>
        </p:txBody>
      </p:sp>
      <p:sp>
        <p:nvSpPr>
          <p:cNvPr id="3" name="Content Placeholder 2">
            <a:extLst>
              <a:ext uri="{FF2B5EF4-FFF2-40B4-BE49-F238E27FC236}">
                <a16:creationId xmlns:a16="http://schemas.microsoft.com/office/drawing/2014/main" xmlns="" id="{36BED9E0-FAF4-4DAF-9CA4-8E8A165F8C49}"/>
              </a:ext>
            </a:extLst>
          </p:cNvPr>
          <p:cNvSpPr>
            <a:spLocks noGrp="1"/>
          </p:cNvSpPr>
          <p:nvPr>
            <p:ph sz="half" idx="1"/>
          </p:nvPr>
        </p:nvSpPr>
        <p:spPr/>
        <p:txBody>
          <a:bodyPr/>
          <a:lstStyle/>
          <a:p>
            <a:r>
              <a:rPr lang="en-US" dirty="0"/>
              <a:t>Evidence links the central activity of oxytocin with affiliative behavior and stress reduction in nonhuman mammals.</a:t>
            </a:r>
          </a:p>
          <a:p>
            <a:r>
              <a:rPr lang="en-US" dirty="0"/>
              <a:t>So far initial studies suggest similar social and stress-reducing effects of oxytocin in humans.</a:t>
            </a:r>
          </a:p>
        </p:txBody>
      </p:sp>
      <p:pic>
        <p:nvPicPr>
          <p:cNvPr id="5" name="Content Placeholder 4">
            <a:extLst>
              <a:ext uri="{FF2B5EF4-FFF2-40B4-BE49-F238E27FC236}">
                <a16:creationId xmlns:a16="http://schemas.microsoft.com/office/drawing/2014/main" xmlns="" id="{D66046BB-D401-4034-AF11-2FBD3B69ED7C}"/>
              </a:ext>
            </a:extLst>
          </p:cNvPr>
          <p:cNvPicPr>
            <a:picLocks noGrp="1" noChangeAspect="1"/>
          </p:cNvPicPr>
          <p:nvPr>
            <p:ph sz="half" idx="2"/>
          </p:nvPr>
        </p:nvPicPr>
        <p:blipFill rotWithShape="1">
          <a:blip r:embed="rId2"/>
          <a:srcRect l="13686" r="10674"/>
          <a:stretch/>
        </p:blipFill>
        <p:spPr>
          <a:xfrm>
            <a:off x="5221410" y="1930400"/>
            <a:ext cx="5091026" cy="3602892"/>
          </a:xfrm>
          <a:prstGeom prst="rect">
            <a:avLst/>
          </a:prstGeom>
        </p:spPr>
      </p:pic>
    </p:spTree>
    <p:extLst>
      <p:ext uri="{BB962C8B-B14F-4D97-AF65-F5344CB8AC3E}">
        <p14:creationId xmlns:p14="http://schemas.microsoft.com/office/powerpoint/2010/main" val="9422885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9BDE32-669B-412D-A468-1C9FE1C4904A}"/>
              </a:ext>
            </a:extLst>
          </p:cNvPr>
          <p:cNvSpPr>
            <a:spLocks noGrp="1"/>
          </p:cNvSpPr>
          <p:nvPr>
            <p:ph type="title"/>
          </p:nvPr>
        </p:nvSpPr>
        <p:spPr/>
        <p:txBody>
          <a:bodyPr/>
          <a:lstStyle/>
          <a:p>
            <a:r>
              <a:rPr lang="en-US" dirty="0"/>
              <a:t>Methods and Materials</a:t>
            </a:r>
          </a:p>
        </p:txBody>
      </p:sp>
      <p:sp>
        <p:nvSpPr>
          <p:cNvPr id="3" name="Content Placeholder 2">
            <a:extLst>
              <a:ext uri="{FF2B5EF4-FFF2-40B4-BE49-F238E27FC236}">
                <a16:creationId xmlns:a16="http://schemas.microsoft.com/office/drawing/2014/main" xmlns="" id="{977623C4-076E-434F-BEA6-2EBD5FEA4A36}"/>
              </a:ext>
            </a:extLst>
          </p:cNvPr>
          <p:cNvSpPr>
            <a:spLocks noGrp="1"/>
          </p:cNvSpPr>
          <p:nvPr>
            <p:ph sz="half" idx="1"/>
          </p:nvPr>
        </p:nvSpPr>
        <p:spPr/>
        <p:txBody>
          <a:bodyPr>
            <a:normAutofit/>
          </a:bodyPr>
          <a:lstStyle/>
          <a:p>
            <a:r>
              <a:rPr lang="en-US" dirty="0"/>
              <a:t>Forty-seven heterosexual couples (</a:t>
            </a:r>
            <a:r>
              <a:rPr lang="en-US" i="1" dirty="0"/>
              <a:t>n=94 subjects), </a:t>
            </a:r>
            <a:r>
              <a:rPr lang="en-US" dirty="0"/>
              <a:t>aged 20 –50 years, who were married or had been cohabiting for at least 1 year.</a:t>
            </a:r>
          </a:p>
          <a:p>
            <a:r>
              <a:rPr lang="en-US" dirty="0"/>
              <a:t>Exclusion criteria for participation were:</a:t>
            </a:r>
          </a:p>
          <a:p>
            <a:pPr lvl="1"/>
            <a:r>
              <a:rPr lang="en-US" dirty="0"/>
              <a:t> smoking, </a:t>
            </a:r>
          </a:p>
          <a:p>
            <a:pPr lvl="1"/>
            <a:r>
              <a:rPr lang="en-US" dirty="0"/>
              <a:t>chronic mental or physical illness,</a:t>
            </a:r>
          </a:p>
          <a:p>
            <a:pPr lvl="1"/>
            <a:r>
              <a:rPr lang="en-US" dirty="0"/>
              <a:t>medication intake and,</a:t>
            </a:r>
          </a:p>
          <a:p>
            <a:pPr lvl="1"/>
            <a:r>
              <a:rPr lang="en-US" dirty="0"/>
              <a:t> for women, the intake of hormonal contraceptives, current pregnancy, and breastfeeding.</a:t>
            </a:r>
          </a:p>
        </p:txBody>
      </p:sp>
      <p:pic>
        <p:nvPicPr>
          <p:cNvPr id="5" name="Content Placeholder 4">
            <a:extLst>
              <a:ext uri="{FF2B5EF4-FFF2-40B4-BE49-F238E27FC236}">
                <a16:creationId xmlns:a16="http://schemas.microsoft.com/office/drawing/2014/main" xmlns="" id="{056029BB-F5C6-45C5-B7B6-1D23AF0A205C}"/>
              </a:ext>
            </a:extLst>
          </p:cNvPr>
          <p:cNvPicPr>
            <a:picLocks noGrp="1" noChangeAspect="1"/>
          </p:cNvPicPr>
          <p:nvPr>
            <p:ph sz="half" idx="2"/>
          </p:nvPr>
        </p:nvPicPr>
        <p:blipFill>
          <a:blip r:embed="rId3"/>
          <a:stretch>
            <a:fillRect/>
          </a:stretch>
        </p:blipFill>
        <p:spPr>
          <a:xfrm>
            <a:off x="5089525" y="2299128"/>
            <a:ext cx="4184650" cy="3604356"/>
          </a:xfrm>
          <a:prstGeom prst="rect">
            <a:avLst/>
          </a:prstGeom>
        </p:spPr>
      </p:pic>
    </p:spTree>
    <p:extLst>
      <p:ext uri="{BB962C8B-B14F-4D97-AF65-F5344CB8AC3E}">
        <p14:creationId xmlns:p14="http://schemas.microsoft.com/office/powerpoint/2010/main" val="961709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267798-F8F8-4B78-9230-32833F017718}"/>
              </a:ext>
            </a:extLst>
          </p:cNvPr>
          <p:cNvSpPr>
            <a:spLocks noGrp="1"/>
          </p:cNvSpPr>
          <p:nvPr>
            <p:ph type="title"/>
          </p:nvPr>
        </p:nvSpPr>
        <p:spPr/>
        <p:txBody>
          <a:bodyPr/>
          <a:lstStyle/>
          <a:p>
            <a:r>
              <a:rPr lang="en-US" dirty="0"/>
              <a:t>Methods and Materials cont.</a:t>
            </a:r>
          </a:p>
        </p:txBody>
      </p:sp>
      <p:sp>
        <p:nvSpPr>
          <p:cNvPr id="3" name="Content Placeholder 2">
            <a:extLst>
              <a:ext uri="{FF2B5EF4-FFF2-40B4-BE49-F238E27FC236}">
                <a16:creationId xmlns:a16="http://schemas.microsoft.com/office/drawing/2014/main" xmlns="" id="{E7ED780E-0BBF-4B18-8DFC-E6925C1F2907}"/>
              </a:ext>
            </a:extLst>
          </p:cNvPr>
          <p:cNvSpPr>
            <a:spLocks noGrp="1"/>
          </p:cNvSpPr>
          <p:nvPr>
            <p:ph sz="half" idx="1"/>
          </p:nvPr>
        </p:nvSpPr>
        <p:spPr/>
        <p:txBody>
          <a:bodyPr/>
          <a:lstStyle/>
          <a:p>
            <a:r>
              <a:rPr lang="en-US" dirty="0"/>
              <a:t>To assess equivalence among oxytocin and placebo participants the General Health Questionnaire, Relationship Questionnaire, and Short Chronic Stress Scale were analyzed in all subjects before participation in the study.</a:t>
            </a:r>
          </a:p>
          <a:p>
            <a:r>
              <a:rPr lang="en-US" dirty="0"/>
              <a:t>Experiments took place between 5:00 pm and 7:30 pm to control for diurnal variation in salivary cortisol.</a:t>
            </a:r>
          </a:p>
        </p:txBody>
      </p:sp>
      <p:pic>
        <p:nvPicPr>
          <p:cNvPr id="5" name="Content Placeholder 4">
            <a:extLst>
              <a:ext uri="{FF2B5EF4-FFF2-40B4-BE49-F238E27FC236}">
                <a16:creationId xmlns:a16="http://schemas.microsoft.com/office/drawing/2014/main" xmlns="" id="{728AD650-3E5E-4288-9A96-8877AA02F687}"/>
              </a:ext>
            </a:extLst>
          </p:cNvPr>
          <p:cNvPicPr>
            <a:picLocks noGrp="1" noChangeAspect="1"/>
          </p:cNvPicPr>
          <p:nvPr>
            <p:ph sz="half" idx="2"/>
          </p:nvPr>
        </p:nvPicPr>
        <p:blipFill>
          <a:blip r:embed="rId2"/>
          <a:stretch>
            <a:fillRect/>
          </a:stretch>
        </p:blipFill>
        <p:spPr>
          <a:xfrm>
            <a:off x="5089525" y="1488831"/>
            <a:ext cx="5870884" cy="4059097"/>
          </a:xfrm>
          <a:prstGeom prst="rect">
            <a:avLst/>
          </a:prstGeom>
        </p:spPr>
      </p:pic>
    </p:spTree>
    <p:extLst>
      <p:ext uri="{BB962C8B-B14F-4D97-AF65-F5344CB8AC3E}">
        <p14:creationId xmlns:p14="http://schemas.microsoft.com/office/powerpoint/2010/main" val="39951202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F2B4773-3207-44CC-B7AC-892B7049821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xmlns="" id="{2B8267CA-A7A5-4E11-9D92-4EAC3DD3E809}"/>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E83D61B5-C6B4-4A4B-85AD-FEE7A54912C0}"/>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A0B67FE4-688F-4497-8BFD-157613A697D3}"/>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xmlns="" id="{3BF5BE1A-9BAC-4581-A82B-FD8FE31595B4}"/>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xmlns="" id="{971E5644-6772-414A-8199-E30BFB02A5DF}"/>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xmlns="" id="{E8246D50-BB0C-408E-93FD-7B8D63A7F784}"/>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xmlns="" id="{AFBC5D22-68C1-44FB-8181-CB84ECAA83FC}"/>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xmlns="" id="{FB6D0FCE-FBDB-4655-A1A7-640B1E86B56A}"/>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xmlns="" id="{BC8157DF-FD90-4AD6-B803-3AC0ACD8E6A0}"/>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3548B067-9D63-4D21-92EF-CBC9E6338C85}"/>
                </a:ext>
              </a:extLst>
            </p:cNvPr>
            <p:cNvSpPr/>
            <p:nvPr>
              <p:extLst>
                <p:ext uri="{386F3935-93C4-4BCD-93E2-E3B085C9AB24}">
                  <p16:designElem xmlns:p16="http://schemas.microsoft.com/office/powerpoint/2015/main" xmlns=""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a:extLst>
              <a:ext uri="{FF2B5EF4-FFF2-40B4-BE49-F238E27FC236}">
                <a16:creationId xmlns:a16="http://schemas.microsoft.com/office/drawing/2014/main" xmlns="" id="{16EF5247-E5D4-4D13-91D0-DBF0864A9F97}"/>
              </a:ext>
            </a:extLst>
          </p:cNvPr>
          <p:cNvPicPr>
            <a:picLocks noGrp="1" noChangeAspect="1"/>
          </p:cNvPicPr>
          <p:nvPr>
            <p:ph sz="half" idx="2"/>
          </p:nvPr>
        </p:nvPicPr>
        <p:blipFill>
          <a:blip r:embed="rId2"/>
          <a:stretch>
            <a:fillRect/>
          </a:stretch>
        </p:blipFill>
        <p:spPr>
          <a:xfrm>
            <a:off x="4654035" y="1646321"/>
            <a:ext cx="4602747" cy="3060826"/>
          </a:xfrm>
          <a:prstGeom prst="rect">
            <a:avLst/>
          </a:prstGeom>
        </p:spPr>
      </p:pic>
      <p:sp>
        <p:nvSpPr>
          <p:cNvPr id="2" name="Title 1">
            <a:extLst>
              <a:ext uri="{FF2B5EF4-FFF2-40B4-BE49-F238E27FC236}">
                <a16:creationId xmlns:a16="http://schemas.microsoft.com/office/drawing/2014/main" xmlns="" id="{02EA5BCF-0D5A-41EB-A602-14A5F74F54FF}"/>
              </a:ext>
            </a:extLst>
          </p:cNvPr>
          <p:cNvSpPr>
            <a:spLocks noGrp="1"/>
          </p:cNvSpPr>
          <p:nvPr>
            <p:ph type="title"/>
          </p:nvPr>
        </p:nvSpPr>
        <p:spPr>
          <a:xfrm>
            <a:off x="676746" y="609600"/>
            <a:ext cx="3729076" cy="1320800"/>
          </a:xfrm>
        </p:spPr>
        <p:txBody>
          <a:bodyPr vert="horz" lIns="91440" tIns="45720" rIns="91440" bIns="45720" rtlCol="0" anchor="ctr">
            <a:normAutofit/>
          </a:bodyPr>
          <a:lstStyle/>
          <a:p>
            <a:r>
              <a:rPr lang="en-US" dirty="0"/>
              <a:t>Materials and Methods cont.</a:t>
            </a:r>
          </a:p>
        </p:txBody>
      </p:sp>
      <p:sp>
        <p:nvSpPr>
          <p:cNvPr id="3" name="Content Placeholder 2">
            <a:extLst>
              <a:ext uri="{FF2B5EF4-FFF2-40B4-BE49-F238E27FC236}">
                <a16:creationId xmlns:a16="http://schemas.microsoft.com/office/drawing/2014/main" xmlns="" id="{A6626767-5EBF-417B-BE4A-51F714C814EC}"/>
              </a:ext>
            </a:extLst>
          </p:cNvPr>
          <p:cNvSpPr>
            <a:spLocks noGrp="1"/>
          </p:cNvSpPr>
          <p:nvPr>
            <p:ph sz="half" idx="1"/>
          </p:nvPr>
        </p:nvSpPr>
        <p:spPr>
          <a:xfrm>
            <a:off x="685167" y="2160589"/>
            <a:ext cx="3720916" cy="3560733"/>
          </a:xfrm>
        </p:spPr>
        <p:txBody>
          <a:bodyPr vert="horz" lIns="91440" tIns="45720" rIns="91440" bIns="45720" rtlCol="0">
            <a:normAutofit/>
          </a:bodyPr>
          <a:lstStyle/>
          <a:p>
            <a:r>
              <a:rPr lang="en-US"/>
              <a:t>Salivary free cortisol was assessed at baseline (-50 min relative to the onset of the conflict discussion), immediately before conflict (-1 min), and after conflict (+15, +25, +35, +50 min). </a:t>
            </a:r>
          </a:p>
          <a:p>
            <a:r>
              <a:rPr lang="en-US"/>
              <a:t>subjects rated the intensity of 23 pre-determined areas of couple conflict with regard to their own relationship.</a:t>
            </a:r>
          </a:p>
          <a:p>
            <a:endParaRPr lang="en-US" dirty="0"/>
          </a:p>
        </p:txBody>
      </p:sp>
    </p:spTree>
    <p:extLst>
      <p:ext uri="{BB962C8B-B14F-4D97-AF65-F5344CB8AC3E}">
        <p14:creationId xmlns:p14="http://schemas.microsoft.com/office/powerpoint/2010/main" val="34216827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F2B4773-3207-44CC-B7AC-892B7049821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xmlns="" id="{2B8267CA-A7A5-4E11-9D92-4EAC3DD3E809}"/>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E83D61B5-C6B4-4A4B-85AD-FEE7A54912C0}"/>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A0B67FE4-688F-4497-8BFD-157613A697D3}"/>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xmlns="" id="{3BF5BE1A-9BAC-4581-A82B-FD8FE31595B4}"/>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xmlns="" id="{971E5644-6772-414A-8199-E30BFB02A5DF}"/>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xmlns="" id="{E8246D50-BB0C-408E-93FD-7B8D63A7F784}"/>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xmlns="" id="{AFBC5D22-68C1-44FB-8181-CB84ECAA83FC}"/>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xmlns="" id="{FB6D0FCE-FBDB-4655-A1A7-640B1E86B56A}"/>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xmlns="" id="{BC8157DF-FD90-4AD6-B803-3AC0ACD8E6A0}"/>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3548B067-9D63-4D21-92EF-CBC9E6338C85}"/>
                </a:ext>
              </a:extLst>
            </p:cNvPr>
            <p:cNvSpPr/>
            <p:nvPr>
              <p:extLst>
                <p:ext uri="{386F3935-93C4-4BCD-93E2-E3B085C9AB24}">
                  <p16:designElem xmlns:p16="http://schemas.microsoft.com/office/powerpoint/2015/main" xmlns=""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a:extLst>
              <a:ext uri="{FF2B5EF4-FFF2-40B4-BE49-F238E27FC236}">
                <a16:creationId xmlns:a16="http://schemas.microsoft.com/office/drawing/2014/main" xmlns="" id="{A385E23D-B72E-454D-8367-9BD3A5C1A65F}"/>
              </a:ext>
            </a:extLst>
          </p:cNvPr>
          <p:cNvPicPr>
            <a:picLocks noGrp="1" noChangeAspect="1"/>
          </p:cNvPicPr>
          <p:nvPr>
            <p:ph sz="half" idx="2"/>
          </p:nvPr>
        </p:nvPicPr>
        <p:blipFill>
          <a:blip r:embed="rId2"/>
          <a:stretch>
            <a:fillRect/>
          </a:stretch>
        </p:blipFill>
        <p:spPr>
          <a:xfrm>
            <a:off x="4654035" y="875360"/>
            <a:ext cx="4602747" cy="4602747"/>
          </a:xfrm>
          <a:prstGeom prst="rect">
            <a:avLst/>
          </a:prstGeom>
        </p:spPr>
      </p:pic>
      <p:sp>
        <p:nvSpPr>
          <p:cNvPr id="2" name="Title 1">
            <a:extLst>
              <a:ext uri="{FF2B5EF4-FFF2-40B4-BE49-F238E27FC236}">
                <a16:creationId xmlns:a16="http://schemas.microsoft.com/office/drawing/2014/main" xmlns="" id="{1D96262E-3668-40F6-8561-671CA41D33B8}"/>
              </a:ext>
            </a:extLst>
          </p:cNvPr>
          <p:cNvSpPr>
            <a:spLocks noGrp="1"/>
          </p:cNvSpPr>
          <p:nvPr>
            <p:ph type="title"/>
          </p:nvPr>
        </p:nvSpPr>
        <p:spPr>
          <a:xfrm>
            <a:off x="676746" y="609600"/>
            <a:ext cx="3729076" cy="1320800"/>
          </a:xfrm>
        </p:spPr>
        <p:txBody>
          <a:bodyPr vert="horz" lIns="91440" tIns="45720" rIns="91440" bIns="45720" rtlCol="0" anchor="ctr">
            <a:normAutofit/>
          </a:bodyPr>
          <a:lstStyle/>
          <a:p>
            <a:r>
              <a:rPr lang="en-US" dirty="0"/>
              <a:t>Materials and Methods cont.</a:t>
            </a:r>
          </a:p>
        </p:txBody>
      </p:sp>
      <p:sp>
        <p:nvSpPr>
          <p:cNvPr id="3" name="Content Placeholder 2">
            <a:extLst>
              <a:ext uri="{FF2B5EF4-FFF2-40B4-BE49-F238E27FC236}">
                <a16:creationId xmlns:a16="http://schemas.microsoft.com/office/drawing/2014/main" xmlns="" id="{1BE33A04-6B4F-4530-990A-D5EDBD8607DE}"/>
              </a:ext>
            </a:extLst>
          </p:cNvPr>
          <p:cNvSpPr>
            <a:spLocks noGrp="1"/>
          </p:cNvSpPr>
          <p:nvPr>
            <p:ph sz="half" idx="1"/>
          </p:nvPr>
        </p:nvSpPr>
        <p:spPr>
          <a:xfrm>
            <a:off x="685167" y="2160589"/>
            <a:ext cx="3720916" cy="3560733"/>
          </a:xfrm>
        </p:spPr>
        <p:txBody>
          <a:bodyPr vert="horz" lIns="91440" tIns="45720" rIns="91440" bIns="45720" rtlCol="0">
            <a:normAutofit/>
          </a:bodyPr>
          <a:lstStyle/>
          <a:p>
            <a:pPr>
              <a:lnSpc>
                <a:spcPct val="90000"/>
              </a:lnSpc>
            </a:pPr>
            <a:r>
              <a:rPr lang="en-US" sz="1500"/>
              <a:t>Couples chose two topics (e.g., finances, educational issues, leisure time) of continuing disagreement for the later discussion.</a:t>
            </a:r>
          </a:p>
          <a:p>
            <a:pPr>
              <a:lnSpc>
                <a:spcPct val="90000"/>
              </a:lnSpc>
            </a:pPr>
            <a:r>
              <a:rPr lang="en-US" sz="1500"/>
              <a:t>Double-blind method used to deliver either 40 IUs of oxytocin or placebo.</a:t>
            </a:r>
          </a:p>
          <a:p>
            <a:pPr lvl="1">
              <a:lnSpc>
                <a:spcPct val="90000"/>
              </a:lnSpc>
            </a:pPr>
            <a:r>
              <a:rPr lang="en-US" sz="1500"/>
              <a:t>Self administered intranasally under supervision of study coordinator.</a:t>
            </a:r>
          </a:p>
          <a:p>
            <a:pPr>
              <a:lnSpc>
                <a:spcPct val="90000"/>
              </a:lnSpc>
            </a:pPr>
            <a:r>
              <a:rPr lang="en-US" sz="1500"/>
              <a:t>45 minutes later couples were asked to discuss the conflict for 10 minutes.</a:t>
            </a:r>
          </a:p>
        </p:txBody>
      </p:sp>
    </p:spTree>
    <p:extLst>
      <p:ext uri="{BB962C8B-B14F-4D97-AF65-F5344CB8AC3E}">
        <p14:creationId xmlns:p14="http://schemas.microsoft.com/office/powerpoint/2010/main" val="38008776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0BE40E3-5550-4CDD-B4FD-387C33EBF157}"/>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xmlns="" id="{71A6B738-E50C-4653-B343-B9D6A5EA2771}"/>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498768D6-B28C-40A3-B381-39306F5816D5}"/>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B27C15B9-7795-4321-AB30-DF1DEF65C19E}"/>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xmlns="" id="{578EC957-1F3F-4C00-B023-C8725C2171CB}"/>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xmlns="" id="{3D642632-BBD5-46D6-A91D-9B2BF68219B7}"/>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xmlns="" id="{BF9D518D-AFF5-4DE2-AEE2-0EC15479A9AF}"/>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xmlns="" id="{14EF979B-B00D-460C-BD56-7EEAFB7E0F98}"/>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xmlns="" id="{3E40F9A1-6B82-400F-9397-26D1D36F1F04}"/>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xmlns="" id="{2EF7DDF1-FF86-4CA4-B08B-8939557EBDB3}"/>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6D7C1F89-72B2-4FDC-B9E2-04F52D5C504C}"/>
                </a:ext>
              </a:extLst>
            </p:cNvPr>
            <p:cNvSpPr/>
            <p:nvPr>
              <p:extLst>
                <p:ext uri="{386F3935-93C4-4BCD-93E2-E3B085C9AB24}">
                  <p16:designElem xmlns:p16="http://schemas.microsoft.com/office/powerpoint/2015/main" xmlns=""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a:extLst>
              <a:ext uri="{FF2B5EF4-FFF2-40B4-BE49-F238E27FC236}">
                <a16:creationId xmlns:a16="http://schemas.microsoft.com/office/drawing/2014/main" xmlns="" id="{3DA3F13A-3619-43A7-B927-E14829251460}"/>
              </a:ext>
            </a:extLst>
          </p:cNvPr>
          <p:cNvPicPr>
            <a:picLocks noGrp="1" noChangeAspect="1"/>
          </p:cNvPicPr>
          <p:nvPr>
            <p:ph sz="half" idx="2"/>
          </p:nvPr>
        </p:nvPicPr>
        <p:blipFill rotWithShape="1">
          <a:blip r:embed="rId2"/>
          <a:srcRect l="9039" r="15054" b="2"/>
          <a:stretch/>
        </p:blipFill>
        <p:spPr>
          <a:xfrm>
            <a:off x="4857451" y="2159331"/>
            <a:ext cx="4415050" cy="3882362"/>
          </a:xfrm>
          <a:prstGeom prst="rect">
            <a:avLst/>
          </a:prstGeom>
        </p:spPr>
      </p:pic>
      <p:sp>
        <p:nvSpPr>
          <p:cNvPr id="2" name="Title 1">
            <a:extLst>
              <a:ext uri="{FF2B5EF4-FFF2-40B4-BE49-F238E27FC236}">
                <a16:creationId xmlns:a16="http://schemas.microsoft.com/office/drawing/2014/main" xmlns="" id="{47EA4B7D-1CC8-4FFC-BEFD-4A2A9E11AD07}"/>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dirty="0"/>
              <a:t>Materials and Methods</a:t>
            </a:r>
          </a:p>
        </p:txBody>
      </p:sp>
      <p:sp>
        <p:nvSpPr>
          <p:cNvPr id="3" name="Content Placeholder 2">
            <a:extLst>
              <a:ext uri="{FF2B5EF4-FFF2-40B4-BE49-F238E27FC236}">
                <a16:creationId xmlns:a16="http://schemas.microsoft.com/office/drawing/2014/main" xmlns="" id="{F0AE6326-CFD1-455B-81B3-8484E7012DBD}"/>
              </a:ext>
            </a:extLst>
          </p:cNvPr>
          <p:cNvSpPr>
            <a:spLocks noGrp="1"/>
          </p:cNvSpPr>
          <p:nvPr>
            <p:ph sz="half" idx="1"/>
          </p:nvPr>
        </p:nvSpPr>
        <p:spPr>
          <a:xfrm>
            <a:off x="677334" y="2160589"/>
            <a:ext cx="3957349" cy="3880773"/>
          </a:xfrm>
        </p:spPr>
        <p:txBody>
          <a:bodyPr vert="horz" lIns="91440" tIns="45720" rIns="91440" bIns="45720" rtlCol="0">
            <a:normAutofit/>
          </a:bodyPr>
          <a:lstStyle/>
          <a:p>
            <a:r>
              <a:rPr lang="en-US" dirty="0"/>
              <a:t>Couples were alone in the room but videotaped during conflict.</a:t>
            </a:r>
          </a:p>
          <a:p>
            <a:r>
              <a:rPr lang="en-US" dirty="0"/>
              <a:t>Afterwards subjects were asked to evaluate the discussion with a standard evaluation questionnaire.</a:t>
            </a:r>
          </a:p>
          <a:p>
            <a:r>
              <a:rPr lang="en-US" dirty="0"/>
              <a:t>Saliva samples were taken during the following 60 minutes.</a:t>
            </a:r>
          </a:p>
          <a:p>
            <a:pPr lvl="1"/>
            <a:r>
              <a:rPr lang="en-US" dirty="0"/>
              <a:t>Couples watched a documentary to prevent them from talking about the conflict further.</a:t>
            </a:r>
          </a:p>
        </p:txBody>
      </p:sp>
    </p:spTree>
    <p:extLst>
      <p:ext uri="{BB962C8B-B14F-4D97-AF65-F5344CB8AC3E}">
        <p14:creationId xmlns:p14="http://schemas.microsoft.com/office/powerpoint/2010/main" val="2222026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D7467F-D561-461B-88D5-2A885A158A59}"/>
              </a:ext>
            </a:extLst>
          </p:cNvPr>
          <p:cNvSpPr>
            <a:spLocks noGrp="1"/>
          </p:cNvSpPr>
          <p:nvPr>
            <p:ph type="title"/>
          </p:nvPr>
        </p:nvSpPr>
        <p:spPr/>
        <p:txBody>
          <a:bodyPr/>
          <a:lstStyle/>
          <a:p>
            <a:r>
              <a:rPr lang="en-US" dirty="0"/>
              <a:t>Materials and Methods</a:t>
            </a:r>
          </a:p>
        </p:txBody>
      </p:sp>
      <p:sp>
        <p:nvSpPr>
          <p:cNvPr id="3" name="Content Placeholder 2">
            <a:extLst>
              <a:ext uri="{FF2B5EF4-FFF2-40B4-BE49-F238E27FC236}">
                <a16:creationId xmlns:a16="http://schemas.microsoft.com/office/drawing/2014/main" xmlns="" id="{1B3A8C07-1B26-44F5-BABD-751F98EF9E95}"/>
              </a:ext>
            </a:extLst>
          </p:cNvPr>
          <p:cNvSpPr>
            <a:spLocks noGrp="1"/>
          </p:cNvSpPr>
          <p:nvPr>
            <p:ph sz="half" idx="1"/>
          </p:nvPr>
        </p:nvSpPr>
        <p:spPr/>
        <p:txBody>
          <a:bodyPr/>
          <a:lstStyle/>
          <a:p>
            <a:r>
              <a:rPr lang="en-US" dirty="0"/>
              <a:t>Conflict behavior was coded with SPAFF, KPI, with a computer-aided system of analysis (CAOS).</a:t>
            </a:r>
          </a:p>
          <a:p>
            <a:r>
              <a:rPr lang="en-US" dirty="0"/>
              <a:t>Two trained raters who were blind to the test subject coded nonverbal and verbal behavior.</a:t>
            </a:r>
          </a:p>
        </p:txBody>
      </p:sp>
      <p:pic>
        <p:nvPicPr>
          <p:cNvPr id="5" name="Content Placeholder 4">
            <a:extLst>
              <a:ext uri="{FF2B5EF4-FFF2-40B4-BE49-F238E27FC236}">
                <a16:creationId xmlns:a16="http://schemas.microsoft.com/office/drawing/2014/main" xmlns="" id="{A6D4A5A8-9728-4F0C-921D-8C023D9D2AD0}"/>
              </a:ext>
            </a:extLst>
          </p:cNvPr>
          <p:cNvPicPr>
            <a:picLocks noGrp="1" noChangeAspect="1"/>
          </p:cNvPicPr>
          <p:nvPr>
            <p:ph sz="half" idx="2"/>
          </p:nvPr>
        </p:nvPicPr>
        <p:blipFill>
          <a:blip r:embed="rId2"/>
          <a:stretch>
            <a:fillRect/>
          </a:stretch>
        </p:blipFill>
        <p:spPr>
          <a:xfrm>
            <a:off x="5089525" y="2705681"/>
            <a:ext cx="4184650" cy="2791250"/>
          </a:xfrm>
          <a:prstGeom prst="rect">
            <a:avLst/>
          </a:prstGeom>
        </p:spPr>
      </p:pic>
    </p:spTree>
    <p:extLst>
      <p:ext uri="{BB962C8B-B14F-4D97-AF65-F5344CB8AC3E}">
        <p14:creationId xmlns:p14="http://schemas.microsoft.com/office/powerpoint/2010/main" val="34172344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E06114-F405-4E7F-BACA-6C059EA4756E}"/>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xmlns="" id="{5424B5B4-612F-46C5-BE5D-D307342A7CE4}"/>
              </a:ext>
            </a:extLst>
          </p:cNvPr>
          <p:cNvSpPr>
            <a:spLocks noGrp="1"/>
          </p:cNvSpPr>
          <p:nvPr>
            <p:ph sz="half" idx="1"/>
          </p:nvPr>
        </p:nvSpPr>
        <p:spPr/>
        <p:txBody>
          <a:bodyPr/>
          <a:lstStyle/>
          <a:p>
            <a:r>
              <a:rPr lang="en-US" dirty="0"/>
              <a:t>The groups did not differ in any demographic or baseline characteristic.</a:t>
            </a:r>
          </a:p>
          <a:p>
            <a:r>
              <a:rPr lang="en-US" dirty="0"/>
              <a:t>Oxytocin significantly increased the duration of positive behavior in relation to negative behavior with no differences between women and men.</a:t>
            </a:r>
          </a:p>
        </p:txBody>
      </p:sp>
      <p:pic>
        <p:nvPicPr>
          <p:cNvPr id="5" name="Content Placeholder 4">
            <a:extLst>
              <a:ext uri="{FF2B5EF4-FFF2-40B4-BE49-F238E27FC236}">
                <a16:creationId xmlns:a16="http://schemas.microsoft.com/office/drawing/2014/main" xmlns="" id="{7D29D590-A777-42AF-890D-55C3C6EA4779}"/>
              </a:ext>
            </a:extLst>
          </p:cNvPr>
          <p:cNvPicPr>
            <a:picLocks noGrp="1" noChangeAspect="1"/>
          </p:cNvPicPr>
          <p:nvPr>
            <p:ph sz="half" idx="2"/>
          </p:nvPr>
        </p:nvPicPr>
        <p:blipFill rotWithShape="1">
          <a:blip r:embed="rId2"/>
          <a:srcRect b="48581"/>
          <a:stretch/>
        </p:blipFill>
        <p:spPr>
          <a:xfrm>
            <a:off x="4975667" y="2807368"/>
            <a:ext cx="4759471" cy="3233993"/>
          </a:xfrm>
          <a:prstGeom prst="rect">
            <a:avLst/>
          </a:prstGeom>
        </p:spPr>
      </p:pic>
    </p:spTree>
    <p:extLst>
      <p:ext uri="{BB962C8B-B14F-4D97-AF65-F5344CB8AC3E}">
        <p14:creationId xmlns:p14="http://schemas.microsoft.com/office/powerpoint/2010/main" val="3938839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916A53-CA6A-478F-8711-EC9C62C692C4}"/>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xmlns="" id="{644B7D1F-5A45-418E-988F-212C274575F3}"/>
              </a:ext>
            </a:extLst>
          </p:cNvPr>
          <p:cNvSpPr>
            <a:spLocks noGrp="1"/>
          </p:cNvSpPr>
          <p:nvPr>
            <p:ph sz="half" idx="1"/>
          </p:nvPr>
        </p:nvSpPr>
        <p:spPr/>
        <p:txBody>
          <a:bodyPr/>
          <a:lstStyle/>
          <a:p>
            <a:r>
              <a:rPr lang="en-US" dirty="0"/>
              <a:t>Oxytocin significantly decreased cortisol concentrations after conflict compared to placebo.</a:t>
            </a:r>
          </a:p>
          <a:p>
            <a:r>
              <a:rPr lang="en-US" dirty="0"/>
              <a:t>Interaction of group and gender was marginally significant, with lower cortisol levels in women with oxytocin compared with women with placebo than in men with oxytocin compared to men with </a:t>
            </a:r>
            <a:r>
              <a:rPr lang="en-US" dirty="0" err="1"/>
              <a:t>plaebo</a:t>
            </a:r>
            <a:r>
              <a:rPr lang="en-US" dirty="0"/>
              <a:t>.</a:t>
            </a:r>
          </a:p>
        </p:txBody>
      </p:sp>
      <p:pic>
        <p:nvPicPr>
          <p:cNvPr id="5" name="Content Placeholder 4">
            <a:extLst>
              <a:ext uri="{FF2B5EF4-FFF2-40B4-BE49-F238E27FC236}">
                <a16:creationId xmlns:a16="http://schemas.microsoft.com/office/drawing/2014/main" xmlns="" id="{8357D7D1-3144-4BD0-A290-6BBB5F224B83}"/>
              </a:ext>
            </a:extLst>
          </p:cNvPr>
          <p:cNvPicPr>
            <a:picLocks noGrp="1" noChangeAspect="1"/>
          </p:cNvPicPr>
          <p:nvPr>
            <p:ph sz="half" idx="2"/>
          </p:nvPr>
        </p:nvPicPr>
        <p:blipFill rotWithShape="1">
          <a:blip r:embed="rId2"/>
          <a:srcRect t="52846"/>
          <a:stretch/>
        </p:blipFill>
        <p:spPr>
          <a:xfrm>
            <a:off x="5135740" y="2160589"/>
            <a:ext cx="5422699" cy="3379036"/>
          </a:xfrm>
          <a:prstGeom prst="rect">
            <a:avLst/>
          </a:prstGeom>
        </p:spPr>
      </p:pic>
    </p:spTree>
    <p:extLst>
      <p:ext uri="{BB962C8B-B14F-4D97-AF65-F5344CB8AC3E}">
        <p14:creationId xmlns:p14="http://schemas.microsoft.com/office/powerpoint/2010/main" val="1290662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E3B708-2AB2-4E20-A1B5-05561157739A}"/>
              </a:ext>
            </a:extLst>
          </p:cNvPr>
          <p:cNvSpPr>
            <a:spLocks noGrp="1"/>
          </p:cNvSpPr>
          <p:nvPr>
            <p:ph type="title"/>
          </p:nvPr>
        </p:nvSpPr>
        <p:spPr/>
        <p:txBody>
          <a:bodyPr/>
          <a:lstStyle/>
          <a:p>
            <a:r>
              <a:rPr lang="en-US" dirty="0"/>
              <a:t>California Mouse</a:t>
            </a:r>
          </a:p>
        </p:txBody>
      </p:sp>
      <p:sp>
        <p:nvSpPr>
          <p:cNvPr id="3" name="Content Placeholder 2">
            <a:extLst>
              <a:ext uri="{FF2B5EF4-FFF2-40B4-BE49-F238E27FC236}">
                <a16:creationId xmlns:a16="http://schemas.microsoft.com/office/drawing/2014/main" xmlns="" id="{E283DBD8-CB91-46CD-9AC2-077CF7154AAB}"/>
              </a:ext>
            </a:extLst>
          </p:cNvPr>
          <p:cNvSpPr>
            <a:spLocks noGrp="1"/>
          </p:cNvSpPr>
          <p:nvPr>
            <p:ph sz="half" idx="1"/>
          </p:nvPr>
        </p:nvSpPr>
        <p:spPr/>
        <p:txBody>
          <a:bodyPr/>
          <a:lstStyle/>
          <a:p>
            <a:r>
              <a:rPr lang="en-US" dirty="0"/>
              <a:t>Male and female California mice aggressively defend territories against same sex intruders.</a:t>
            </a:r>
          </a:p>
          <a:p>
            <a:r>
              <a:rPr lang="en-US" dirty="0"/>
              <a:t>This allows researchers to observe the effects of social defeat in both sexes.</a:t>
            </a:r>
          </a:p>
          <a:p>
            <a:r>
              <a:rPr lang="en-US" dirty="0"/>
              <a:t>It was previously observed that female California mice show increased glucocorticoid secretion following aggressive interactions.</a:t>
            </a:r>
          </a:p>
          <a:p>
            <a:pPr lvl="1"/>
            <a:r>
              <a:rPr lang="en-US" dirty="0"/>
              <a:t>Can be associated with increased risk of mental disorders.</a:t>
            </a:r>
          </a:p>
        </p:txBody>
      </p:sp>
      <p:pic>
        <p:nvPicPr>
          <p:cNvPr id="5" name="Content Placeholder 4">
            <a:extLst>
              <a:ext uri="{FF2B5EF4-FFF2-40B4-BE49-F238E27FC236}">
                <a16:creationId xmlns:a16="http://schemas.microsoft.com/office/drawing/2014/main" xmlns="" id="{A1102A4D-CEBF-49CA-A254-650BE839CD77}"/>
              </a:ext>
            </a:extLst>
          </p:cNvPr>
          <p:cNvPicPr>
            <a:picLocks noGrp="1" noChangeAspect="1"/>
          </p:cNvPicPr>
          <p:nvPr>
            <p:ph sz="half" idx="2"/>
          </p:nvPr>
        </p:nvPicPr>
        <p:blipFill>
          <a:blip r:embed="rId3"/>
          <a:stretch>
            <a:fillRect/>
          </a:stretch>
        </p:blipFill>
        <p:spPr>
          <a:xfrm>
            <a:off x="5089525" y="2925420"/>
            <a:ext cx="4184650" cy="2351773"/>
          </a:xfrm>
          <a:prstGeom prst="rect">
            <a:avLst/>
          </a:prstGeom>
        </p:spPr>
      </p:pic>
    </p:spTree>
    <p:extLst>
      <p:ext uri="{BB962C8B-B14F-4D97-AF65-F5344CB8AC3E}">
        <p14:creationId xmlns:p14="http://schemas.microsoft.com/office/powerpoint/2010/main" val="15046395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5FFE53-5C83-43B2-878D-C2CAC970377F}"/>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xmlns="" id="{9DF37FF0-68AB-4D23-A42F-FF4FF6D5529C}"/>
              </a:ext>
            </a:extLst>
          </p:cNvPr>
          <p:cNvSpPr>
            <a:spLocks noGrp="1"/>
          </p:cNvSpPr>
          <p:nvPr>
            <p:ph sz="half" idx="1"/>
          </p:nvPr>
        </p:nvSpPr>
        <p:spPr/>
        <p:txBody>
          <a:bodyPr>
            <a:normAutofit/>
          </a:bodyPr>
          <a:lstStyle/>
          <a:p>
            <a:r>
              <a:rPr lang="en-US" dirty="0"/>
              <a:t>Oxytocin did not increase positive behavior in total but did increase positive behavior in relation to negative behavior.</a:t>
            </a:r>
          </a:p>
          <a:p>
            <a:r>
              <a:rPr lang="en-US" dirty="0"/>
              <a:t>Most studies investigating the effects of oxytocin in humans have restricted to male volunteers.</a:t>
            </a:r>
          </a:p>
          <a:p>
            <a:r>
              <a:rPr lang="en-US" dirty="0"/>
              <a:t>Results suggest oxytocin might be an important central nervous mechanism involved in the stress-protective and health-promoting role of positive couple interaction.</a:t>
            </a:r>
          </a:p>
        </p:txBody>
      </p:sp>
      <p:pic>
        <p:nvPicPr>
          <p:cNvPr id="5" name="Content Placeholder 4">
            <a:extLst>
              <a:ext uri="{FF2B5EF4-FFF2-40B4-BE49-F238E27FC236}">
                <a16:creationId xmlns:a16="http://schemas.microsoft.com/office/drawing/2014/main" xmlns="" id="{1CAC9D3F-331A-4C8B-95CF-3313A85D6278}"/>
              </a:ext>
            </a:extLst>
          </p:cNvPr>
          <p:cNvPicPr>
            <a:picLocks noGrp="1" noChangeAspect="1"/>
          </p:cNvPicPr>
          <p:nvPr>
            <p:ph sz="half" idx="2"/>
          </p:nvPr>
        </p:nvPicPr>
        <p:blipFill>
          <a:blip r:embed="rId3"/>
          <a:stretch>
            <a:fillRect/>
          </a:stretch>
        </p:blipFill>
        <p:spPr>
          <a:xfrm>
            <a:off x="5089525" y="2532063"/>
            <a:ext cx="4184650" cy="3138487"/>
          </a:xfrm>
          <a:prstGeom prst="rect">
            <a:avLst/>
          </a:prstGeom>
        </p:spPr>
      </p:pic>
    </p:spTree>
    <p:extLst>
      <p:ext uri="{BB962C8B-B14F-4D97-AF65-F5344CB8AC3E}">
        <p14:creationId xmlns:p14="http://schemas.microsoft.com/office/powerpoint/2010/main" val="30228533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6A80EA-0E72-477F-889A-85497F4058C9}"/>
              </a:ext>
            </a:extLst>
          </p:cNvPr>
          <p:cNvSpPr>
            <a:spLocks noGrp="1"/>
          </p:cNvSpPr>
          <p:nvPr>
            <p:ph type="ctrTitle"/>
          </p:nvPr>
        </p:nvSpPr>
        <p:spPr/>
        <p:txBody>
          <a:bodyPr/>
          <a:lstStyle/>
          <a:p>
            <a:r>
              <a:rPr lang="en-US" sz="4000" dirty="0"/>
              <a:t>Oxytocin Receptors in the Anteromedial Bed Nucleus of the </a:t>
            </a:r>
            <a:r>
              <a:rPr lang="en-US" sz="4000" dirty="0" err="1"/>
              <a:t>Stria</a:t>
            </a:r>
            <a:r>
              <a:rPr lang="en-US" sz="4000" dirty="0"/>
              <a:t> </a:t>
            </a:r>
            <a:r>
              <a:rPr lang="en-US" sz="4000" dirty="0" err="1"/>
              <a:t>Termanalis</a:t>
            </a:r>
            <a:r>
              <a:rPr lang="en-US" sz="4000" dirty="0"/>
              <a:t> Promote Stress-Induced Social Avoidance in Female California Mice</a:t>
            </a:r>
          </a:p>
        </p:txBody>
      </p:sp>
      <p:sp>
        <p:nvSpPr>
          <p:cNvPr id="3" name="Subtitle 2">
            <a:extLst>
              <a:ext uri="{FF2B5EF4-FFF2-40B4-BE49-F238E27FC236}">
                <a16:creationId xmlns:a16="http://schemas.microsoft.com/office/drawing/2014/main" xmlns="" id="{8556F949-D34A-4468-B383-703CC8E9B402}"/>
              </a:ext>
            </a:extLst>
          </p:cNvPr>
          <p:cNvSpPr>
            <a:spLocks noGrp="1"/>
          </p:cNvSpPr>
          <p:nvPr>
            <p:ph type="subTitle" idx="1"/>
          </p:nvPr>
        </p:nvSpPr>
        <p:spPr/>
        <p:txBody>
          <a:bodyPr/>
          <a:lstStyle/>
          <a:p>
            <a:r>
              <a:rPr lang="en-US" dirty="0"/>
              <a:t>Duque-</a:t>
            </a:r>
            <a:r>
              <a:rPr lang="en-US" dirty="0" err="1"/>
              <a:t>Wilckens</a:t>
            </a:r>
            <a:r>
              <a:rPr lang="en-US" dirty="0"/>
              <a:t> et. al.</a:t>
            </a:r>
          </a:p>
        </p:txBody>
      </p:sp>
    </p:spTree>
    <p:extLst>
      <p:ext uri="{BB962C8B-B14F-4D97-AF65-F5344CB8AC3E}">
        <p14:creationId xmlns:p14="http://schemas.microsoft.com/office/powerpoint/2010/main" val="1940243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0BE40E3-5550-4CDD-B4FD-387C33EBF157}"/>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xmlns="" id="{71A6B738-E50C-4653-B343-B9D6A5EA2771}"/>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498768D6-B28C-40A3-B381-39306F5816D5}"/>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B27C15B9-7795-4321-AB30-DF1DEF65C19E}"/>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xmlns="" id="{578EC957-1F3F-4C00-B023-C8725C2171CB}"/>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xmlns="" id="{3D642632-BBD5-46D6-A91D-9B2BF68219B7}"/>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xmlns="" id="{BF9D518D-AFF5-4DE2-AEE2-0EC15479A9AF}"/>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xmlns="" id="{14EF979B-B00D-460C-BD56-7EEAFB7E0F98}"/>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xmlns="" id="{3E40F9A1-6B82-400F-9397-26D1D36F1F04}"/>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xmlns="" id="{2EF7DDF1-FF86-4CA4-B08B-8939557EBDB3}"/>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6D7C1F89-72B2-4FDC-B9E2-04F52D5C504C}"/>
                </a:ext>
              </a:extLst>
            </p:cNvPr>
            <p:cNvSpPr/>
            <p:nvPr>
              <p:extLst>
                <p:ext uri="{386F3935-93C4-4BCD-93E2-E3B085C9AB24}">
                  <p16:designElem xmlns:p16="http://schemas.microsoft.com/office/powerpoint/2015/main" xmlns=""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a:extLst>
              <a:ext uri="{FF2B5EF4-FFF2-40B4-BE49-F238E27FC236}">
                <a16:creationId xmlns:a16="http://schemas.microsoft.com/office/drawing/2014/main" xmlns="" id="{18CA40C8-92BD-4DDB-B229-E9E4EEB16579}"/>
              </a:ext>
            </a:extLst>
          </p:cNvPr>
          <p:cNvPicPr>
            <a:picLocks noGrp="1" noChangeAspect="1"/>
          </p:cNvPicPr>
          <p:nvPr>
            <p:ph sz="half" idx="2"/>
          </p:nvPr>
        </p:nvPicPr>
        <p:blipFill rotWithShape="1">
          <a:blip r:embed="rId2"/>
          <a:srcRect l="11016" r="11652" b="-3"/>
          <a:stretch/>
        </p:blipFill>
        <p:spPr>
          <a:xfrm>
            <a:off x="4857451" y="2159331"/>
            <a:ext cx="4415050" cy="3882362"/>
          </a:xfrm>
          <a:prstGeom prst="rect">
            <a:avLst/>
          </a:prstGeom>
        </p:spPr>
      </p:pic>
      <p:sp>
        <p:nvSpPr>
          <p:cNvPr id="2" name="Title 1">
            <a:extLst>
              <a:ext uri="{FF2B5EF4-FFF2-40B4-BE49-F238E27FC236}">
                <a16:creationId xmlns:a16="http://schemas.microsoft.com/office/drawing/2014/main" xmlns="" id="{3022C540-5247-410A-89BA-EC08D16E673B}"/>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dirty="0"/>
              <a:t>Introduction</a:t>
            </a:r>
          </a:p>
        </p:txBody>
      </p:sp>
      <p:sp>
        <p:nvSpPr>
          <p:cNvPr id="3" name="Content Placeholder 2">
            <a:extLst>
              <a:ext uri="{FF2B5EF4-FFF2-40B4-BE49-F238E27FC236}">
                <a16:creationId xmlns:a16="http://schemas.microsoft.com/office/drawing/2014/main" xmlns="" id="{C77AA91E-841D-4355-B0DD-6F5E66024D60}"/>
              </a:ext>
            </a:extLst>
          </p:cNvPr>
          <p:cNvSpPr>
            <a:spLocks noGrp="1"/>
          </p:cNvSpPr>
          <p:nvPr>
            <p:ph sz="half" idx="1"/>
          </p:nvPr>
        </p:nvSpPr>
        <p:spPr>
          <a:xfrm>
            <a:off x="677334" y="2160589"/>
            <a:ext cx="3957349" cy="3880773"/>
          </a:xfrm>
        </p:spPr>
        <p:txBody>
          <a:bodyPr vert="horz" lIns="91440" tIns="45720" rIns="91440" bIns="45720" rtlCol="0">
            <a:normAutofit/>
          </a:bodyPr>
          <a:lstStyle/>
          <a:p>
            <a:r>
              <a:rPr lang="en-US" dirty="0"/>
              <a:t>The effects of oxytocin are context dependent, and it has been proposed the oxytocin increases the salience of positive and negative social cues.</a:t>
            </a:r>
          </a:p>
          <a:p>
            <a:r>
              <a:rPr lang="en-US" dirty="0"/>
              <a:t>Postmortem analyses shows that humans with depression had more oxytocin </a:t>
            </a:r>
            <a:r>
              <a:rPr lang="en-US" dirty="0" err="1"/>
              <a:t>immunoreactive</a:t>
            </a:r>
            <a:r>
              <a:rPr lang="en-US" dirty="0"/>
              <a:t> neurons in the hypothalamus.</a:t>
            </a:r>
          </a:p>
          <a:p>
            <a:pPr lvl="1"/>
            <a:r>
              <a:rPr lang="en-US" dirty="0"/>
              <a:t>Might reflect oxytocin production as a homeostatic response to stress.</a:t>
            </a:r>
          </a:p>
          <a:p>
            <a:endParaRPr lang="en-US" dirty="0"/>
          </a:p>
        </p:txBody>
      </p:sp>
    </p:spTree>
    <p:extLst>
      <p:ext uri="{BB962C8B-B14F-4D97-AF65-F5344CB8AC3E}">
        <p14:creationId xmlns:p14="http://schemas.microsoft.com/office/powerpoint/2010/main" val="35208946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A63729-751C-4F32-A823-88369C57B3C5}"/>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xmlns="" id="{037D5D1C-7255-47D3-9EFC-38E9FFCD574A}"/>
              </a:ext>
            </a:extLst>
          </p:cNvPr>
          <p:cNvSpPr>
            <a:spLocks noGrp="1"/>
          </p:cNvSpPr>
          <p:nvPr>
            <p:ph sz="half" idx="1"/>
          </p:nvPr>
        </p:nvSpPr>
        <p:spPr/>
        <p:txBody>
          <a:bodyPr>
            <a:normAutofit/>
          </a:bodyPr>
          <a:lstStyle/>
          <a:p>
            <a:r>
              <a:rPr lang="en-US" dirty="0"/>
              <a:t>It was previously shown that social defeat increases OT neurons in the medioventral bed nucleus of the </a:t>
            </a:r>
            <a:r>
              <a:rPr lang="en-US" dirty="0" err="1"/>
              <a:t>stria</a:t>
            </a:r>
            <a:r>
              <a:rPr lang="en-US" dirty="0"/>
              <a:t> terminalis and paraventricular nucleus in female but not male California mice.</a:t>
            </a:r>
          </a:p>
          <a:p>
            <a:r>
              <a:rPr lang="en-US" dirty="0"/>
              <a:t>It was also found that intranasal OT reduced social interaction in unstressed female mice, mirroring the effect of social defeat stress.</a:t>
            </a:r>
          </a:p>
        </p:txBody>
      </p:sp>
      <p:sp>
        <p:nvSpPr>
          <p:cNvPr id="4" name="Content Placeholder 3">
            <a:extLst>
              <a:ext uri="{FF2B5EF4-FFF2-40B4-BE49-F238E27FC236}">
                <a16:creationId xmlns:a16="http://schemas.microsoft.com/office/drawing/2014/main" xmlns="" id="{81378077-0503-4D25-8EAA-60D5C11D784B}"/>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9086107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F2B4773-3207-44CC-B7AC-892B7049821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xmlns="" id="{2B8267CA-A7A5-4E11-9D92-4EAC3DD3E809}"/>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E83D61B5-C6B4-4A4B-85AD-FEE7A54912C0}"/>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A0B67FE4-688F-4497-8BFD-157613A697D3}"/>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xmlns="" id="{3BF5BE1A-9BAC-4581-A82B-FD8FE31595B4}"/>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xmlns="" id="{971E5644-6772-414A-8199-E30BFB02A5DF}"/>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xmlns="" id="{E8246D50-BB0C-408E-93FD-7B8D63A7F784}"/>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xmlns="" id="{AFBC5D22-68C1-44FB-8181-CB84ECAA83FC}"/>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xmlns="" id="{FB6D0FCE-FBDB-4655-A1A7-640B1E86B56A}"/>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xmlns="" id="{BC8157DF-FD90-4AD6-B803-3AC0ACD8E6A0}"/>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3548B067-9D63-4D21-92EF-CBC9E6338C85}"/>
                </a:ext>
              </a:extLst>
            </p:cNvPr>
            <p:cNvSpPr/>
            <p:nvPr>
              <p:extLst>
                <p:ext uri="{386F3935-93C4-4BCD-93E2-E3B085C9AB24}">
                  <p16:designElem xmlns:p16="http://schemas.microsoft.com/office/powerpoint/2015/main" xmlns=""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a:extLst>
              <a:ext uri="{FF2B5EF4-FFF2-40B4-BE49-F238E27FC236}">
                <a16:creationId xmlns:a16="http://schemas.microsoft.com/office/drawing/2014/main" xmlns="" id="{6DCA0156-0169-4F13-8F01-BC5110F23F49}"/>
              </a:ext>
            </a:extLst>
          </p:cNvPr>
          <p:cNvPicPr>
            <a:picLocks noGrp="1" noChangeAspect="1"/>
          </p:cNvPicPr>
          <p:nvPr>
            <p:ph sz="half" idx="2"/>
          </p:nvPr>
        </p:nvPicPr>
        <p:blipFill>
          <a:blip r:embed="rId2"/>
          <a:stretch>
            <a:fillRect/>
          </a:stretch>
        </p:blipFill>
        <p:spPr>
          <a:xfrm>
            <a:off x="4987137" y="2159331"/>
            <a:ext cx="4204989" cy="2459918"/>
          </a:xfrm>
          <a:prstGeom prst="rect">
            <a:avLst/>
          </a:prstGeom>
        </p:spPr>
      </p:pic>
      <p:sp>
        <p:nvSpPr>
          <p:cNvPr id="2" name="Title 1">
            <a:extLst>
              <a:ext uri="{FF2B5EF4-FFF2-40B4-BE49-F238E27FC236}">
                <a16:creationId xmlns:a16="http://schemas.microsoft.com/office/drawing/2014/main" xmlns="" id="{CF65ECFC-09EB-4157-B3A2-C139E374F49A}"/>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dirty="0"/>
              <a:t>Introduction</a:t>
            </a:r>
          </a:p>
        </p:txBody>
      </p:sp>
      <p:sp>
        <p:nvSpPr>
          <p:cNvPr id="3" name="Content Placeholder 2">
            <a:extLst>
              <a:ext uri="{FF2B5EF4-FFF2-40B4-BE49-F238E27FC236}">
                <a16:creationId xmlns:a16="http://schemas.microsoft.com/office/drawing/2014/main" xmlns="" id="{7087BC53-34A7-48FA-97C5-8AEAA587C35A}"/>
              </a:ext>
            </a:extLst>
          </p:cNvPr>
          <p:cNvSpPr>
            <a:spLocks noGrp="1"/>
          </p:cNvSpPr>
          <p:nvPr>
            <p:ph sz="half" idx="1"/>
          </p:nvPr>
        </p:nvSpPr>
        <p:spPr>
          <a:xfrm>
            <a:off x="677334" y="2160589"/>
            <a:ext cx="3957349" cy="3749323"/>
          </a:xfrm>
        </p:spPr>
        <p:txBody>
          <a:bodyPr vert="horz" lIns="91440" tIns="45720" rIns="91440" bIns="45720" rtlCol="0">
            <a:normAutofit/>
          </a:bodyPr>
          <a:lstStyle/>
          <a:p>
            <a:r>
              <a:rPr lang="en-US" dirty="0"/>
              <a:t>Hypothesized that stress-induced increases in the activity of OT neurons contribute to social avoidance in female mice by activating OT receptors (OTRs).</a:t>
            </a:r>
          </a:p>
          <a:p>
            <a:endParaRPr lang="en-US" dirty="0"/>
          </a:p>
        </p:txBody>
      </p:sp>
    </p:spTree>
    <p:extLst>
      <p:ext uri="{BB962C8B-B14F-4D97-AF65-F5344CB8AC3E}">
        <p14:creationId xmlns:p14="http://schemas.microsoft.com/office/powerpoint/2010/main" val="28397618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0BE40E3-5550-4CDD-B4FD-387C33EBF157}"/>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xmlns="" id="{71A6B738-E50C-4653-B343-B9D6A5EA2771}"/>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498768D6-B28C-40A3-B381-39306F5816D5}"/>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B27C15B9-7795-4321-AB30-DF1DEF65C19E}"/>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xmlns="" id="{578EC957-1F3F-4C00-B023-C8725C2171CB}"/>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xmlns="" id="{3D642632-BBD5-46D6-A91D-9B2BF68219B7}"/>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xmlns="" id="{BF9D518D-AFF5-4DE2-AEE2-0EC15479A9AF}"/>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xmlns="" id="{14EF979B-B00D-460C-BD56-7EEAFB7E0F98}"/>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xmlns="" id="{3E40F9A1-6B82-400F-9397-26D1D36F1F04}"/>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xmlns="" id="{2EF7DDF1-FF86-4CA4-B08B-8939557EBDB3}"/>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6D7C1F89-72B2-4FDC-B9E2-04F52D5C504C}"/>
                </a:ext>
              </a:extLst>
            </p:cNvPr>
            <p:cNvSpPr/>
            <p:nvPr>
              <p:extLst>
                <p:ext uri="{386F3935-93C4-4BCD-93E2-E3B085C9AB24}">
                  <p16:designElem xmlns:p16="http://schemas.microsoft.com/office/powerpoint/2015/main" xmlns=""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a:extLst>
              <a:ext uri="{FF2B5EF4-FFF2-40B4-BE49-F238E27FC236}">
                <a16:creationId xmlns:a16="http://schemas.microsoft.com/office/drawing/2014/main" xmlns="" id="{47176B09-5129-4683-9CE2-ECAE6F73454F}"/>
              </a:ext>
            </a:extLst>
          </p:cNvPr>
          <p:cNvPicPr>
            <a:picLocks noGrp="1" noChangeAspect="1"/>
          </p:cNvPicPr>
          <p:nvPr>
            <p:ph sz="half" idx="2"/>
          </p:nvPr>
        </p:nvPicPr>
        <p:blipFill rotWithShape="1">
          <a:blip r:embed="rId2"/>
          <a:srcRect l="12843" r="10110"/>
          <a:stretch/>
        </p:blipFill>
        <p:spPr>
          <a:xfrm>
            <a:off x="5243207" y="609600"/>
            <a:ext cx="4415050" cy="3882362"/>
          </a:xfrm>
          <a:prstGeom prst="rect">
            <a:avLst/>
          </a:prstGeom>
        </p:spPr>
      </p:pic>
      <p:sp>
        <p:nvSpPr>
          <p:cNvPr id="2" name="Title 1">
            <a:extLst>
              <a:ext uri="{FF2B5EF4-FFF2-40B4-BE49-F238E27FC236}">
                <a16:creationId xmlns:a16="http://schemas.microsoft.com/office/drawing/2014/main" xmlns="" id="{304A9E85-35F6-4838-85F7-D38FA534F99E}"/>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dirty="0"/>
              <a:t>Methods</a:t>
            </a:r>
          </a:p>
        </p:txBody>
      </p:sp>
      <p:sp>
        <p:nvSpPr>
          <p:cNvPr id="3" name="Content Placeholder 2">
            <a:extLst>
              <a:ext uri="{FF2B5EF4-FFF2-40B4-BE49-F238E27FC236}">
                <a16:creationId xmlns:a16="http://schemas.microsoft.com/office/drawing/2014/main" xmlns="" id="{F9388EA0-44EE-4DEC-A3BA-A037A37EBDF3}"/>
              </a:ext>
            </a:extLst>
          </p:cNvPr>
          <p:cNvSpPr>
            <a:spLocks noGrp="1"/>
          </p:cNvSpPr>
          <p:nvPr>
            <p:ph sz="half" idx="1"/>
          </p:nvPr>
        </p:nvSpPr>
        <p:spPr>
          <a:xfrm>
            <a:off x="677334" y="2160589"/>
            <a:ext cx="3957349" cy="3880773"/>
          </a:xfrm>
        </p:spPr>
        <p:txBody>
          <a:bodyPr vert="horz" lIns="91440" tIns="45720" rIns="91440" bIns="45720" rtlCol="0">
            <a:normAutofit/>
          </a:bodyPr>
          <a:lstStyle/>
          <a:p>
            <a:r>
              <a:rPr lang="en-US" dirty="0"/>
              <a:t>Male and female mice were randomly assigned to control handling or social defeat for 3 consecutive days.</a:t>
            </a:r>
          </a:p>
          <a:p>
            <a:pPr lvl="1"/>
            <a:r>
              <a:rPr lang="en-US" dirty="0"/>
              <a:t>Handling, Social Interaction Test, and Odor Preference test, protocol same as Trainor et al.</a:t>
            </a:r>
          </a:p>
          <a:p>
            <a:pPr marL="0" indent="0"/>
            <a:endParaRPr lang="en-US"/>
          </a:p>
        </p:txBody>
      </p:sp>
      <p:pic>
        <p:nvPicPr>
          <p:cNvPr id="6" name="Picture 5">
            <a:extLst>
              <a:ext uri="{FF2B5EF4-FFF2-40B4-BE49-F238E27FC236}">
                <a16:creationId xmlns:a16="http://schemas.microsoft.com/office/drawing/2014/main" xmlns="" id="{C98838F7-6BD9-4682-8E9A-A1C3E5CC5D93}"/>
              </a:ext>
            </a:extLst>
          </p:cNvPr>
          <p:cNvPicPr>
            <a:picLocks noChangeAspect="1"/>
          </p:cNvPicPr>
          <p:nvPr/>
        </p:nvPicPr>
        <p:blipFill rotWithShape="1">
          <a:blip r:embed="rId3"/>
          <a:srcRect b="88368"/>
          <a:stretch/>
        </p:blipFill>
        <p:spPr>
          <a:xfrm>
            <a:off x="406910" y="4368951"/>
            <a:ext cx="9961582" cy="1465453"/>
          </a:xfrm>
          <a:prstGeom prst="rect">
            <a:avLst/>
          </a:prstGeom>
        </p:spPr>
      </p:pic>
    </p:spTree>
    <p:extLst>
      <p:ext uri="{BB962C8B-B14F-4D97-AF65-F5344CB8AC3E}">
        <p14:creationId xmlns:p14="http://schemas.microsoft.com/office/powerpoint/2010/main" val="23912119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4E3757-98EC-4CC6-8233-8C66164662BE}"/>
              </a:ext>
            </a:extLst>
          </p:cNvPr>
          <p:cNvSpPr>
            <a:spLocks noGrp="1"/>
          </p:cNvSpPr>
          <p:nvPr>
            <p:ph type="title"/>
          </p:nvPr>
        </p:nvSpPr>
        <p:spPr/>
        <p:txBody>
          <a:bodyPr/>
          <a:lstStyle/>
          <a:p>
            <a:r>
              <a:rPr lang="en-US" dirty="0"/>
              <a:t>Effects of Systemic Administration of OTA on SI Behavior</a:t>
            </a:r>
          </a:p>
        </p:txBody>
      </p:sp>
      <p:sp>
        <p:nvSpPr>
          <p:cNvPr id="3" name="Content Placeholder 2">
            <a:extLst>
              <a:ext uri="{FF2B5EF4-FFF2-40B4-BE49-F238E27FC236}">
                <a16:creationId xmlns:a16="http://schemas.microsoft.com/office/drawing/2014/main" xmlns="" id="{5C0F67C6-4840-4A5B-9070-6D5ABCD09D0F}"/>
              </a:ext>
            </a:extLst>
          </p:cNvPr>
          <p:cNvSpPr>
            <a:spLocks noGrp="1"/>
          </p:cNvSpPr>
          <p:nvPr>
            <p:ph sz="half" idx="1"/>
          </p:nvPr>
        </p:nvSpPr>
        <p:spPr/>
        <p:txBody>
          <a:bodyPr>
            <a:normAutofit fontScale="92500" lnSpcReduction="20000"/>
          </a:bodyPr>
          <a:lstStyle/>
          <a:p>
            <a:r>
              <a:rPr lang="en-US" dirty="0"/>
              <a:t>Evidence of effects of systemic OTA treatment on SI behavior in female mice were different in control vs stressed.</a:t>
            </a:r>
          </a:p>
          <a:p>
            <a:r>
              <a:rPr lang="en-US" dirty="0"/>
              <a:t>Stressed female mice treated with OTA spent more time in the interaction zone than stressed female mice treated with saline. </a:t>
            </a:r>
          </a:p>
          <a:p>
            <a:pPr lvl="1"/>
            <a:r>
              <a:rPr lang="en-US" dirty="0"/>
              <a:t>Saline treated mice were no different from control mice.</a:t>
            </a:r>
          </a:p>
          <a:p>
            <a:r>
              <a:rPr lang="en-US" dirty="0"/>
              <a:t>In male mice social defeat stress did not reduce SI behavior, consistent with previous studies.—No significant effect of OTA on time spent in interaction zone.</a:t>
            </a:r>
          </a:p>
        </p:txBody>
      </p:sp>
      <p:pic>
        <p:nvPicPr>
          <p:cNvPr id="5" name="Content Placeholder 4">
            <a:extLst>
              <a:ext uri="{FF2B5EF4-FFF2-40B4-BE49-F238E27FC236}">
                <a16:creationId xmlns:a16="http://schemas.microsoft.com/office/drawing/2014/main" xmlns="" id="{05BC4C18-DB0F-4FEE-902F-C3C52AF74796}"/>
              </a:ext>
            </a:extLst>
          </p:cNvPr>
          <p:cNvPicPr>
            <a:picLocks noGrp="1" noChangeAspect="1"/>
          </p:cNvPicPr>
          <p:nvPr>
            <p:ph sz="half" idx="2"/>
          </p:nvPr>
        </p:nvPicPr>
        <p:blipFill rotWithShape="1">
          <a:blip r:embed="rId2"/>
          <a:srcRect t="12594" b="60827"/>
          <a:stretch/>
        </p:blipFill>
        <p:spPr>
          <a:xfrm>
            <a:off x="4861369" y="3059723"/>
            <a:ext cx="6696327" cy="2250831"/>
          </a:xfrm>
          <a:prstGeom prst="rect">
            <a:avLst/>
          </a:prstGeom>
        </p:spPr>
      </p:pic>
      <p:sp>
        <p:nvSpPr>
          <p:cNvPr id="6" name="TextBox 5">
            <a:extLst>
              <a:ext uri="{FF2B5EF4-FFF2-40B4-BE49-F238E27FC236}">
                <a16:creationId xmlns:a16="http://schemas.microsoft.com/office/drawing/2014/main" xmlns="" id="{79B93EDB-FE3C-47A0-9617-F983422A1C9F}"/>
              </a:ext>
            </a:extLst>
          </p:cNvPr>
          <p:cNvSpPr txBox="1"/>
          <p:nvPr/>
        </p:nvSpPr>
        <p:spPr>
          <a:xfrm>
            <a:off x="1078523" y="5625219"/>
            <a:ext cx="8780585" cy="646331"/>
          </a:xfrm>
          <a:prstGeom prst="rect">
            <a:avLst/>
          </a:prstGeom>
          <a:noFill/>
        </p:spPr>
        <p:txBody>
          <a:bodyPr wrap="square" rtlCol="0">
            <a:spAutoFit/>
          </a:bodyPr>
          <a:lstStyle/>
          <a:p>
            <a:r>
              <a:rPr lang="en-US" dirty="0"/>
              <a:t>A planned comparison showed  that 5mg/kg of OTA reduced time spent in the interaction zone for control male mice. No difference is stressed males.</a:t>
            </a:r>
          </a:p>
        </p:txBody>
      </p:sp>
    </p:spTree>
    <p:extLst>
      <p:ext uri="{BB962C8B-B14F-4D97-AF65-F5344CB8AC3E}">
        <p14:creationId xmlns:p14="http://schemas.microsoft.com/office/powerpoint/2010/main" val="26196994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28552C-EB87-485E-8F0E-5A5D7D5133C5}"/>
              </a:ext>
            </a:extLst>
          </p:cNvPr>
          <p:cNvSpPr>
            <a:spLocks noGrp="1"/>
          </p:cNvSpPr>
          <p:nvPr>
            <p:ph type="title"/>
          </p:nvPr>
        </p:nvSpPr>
        <p:spPr/>
        <p:txBody>
          <a:bodyPr/>
          <a:lstStyle/>
          <a:p>
            <a:r>
              <a:rPr lang="en-US" dirty="0"/>
              <a:t>Effects of Systemic Administration of OTA on SI Behavior</a:t>
            </a:r>
          </a:p>
        </p:txBody>
      </p:sp>
      <p:sp>
        <p:nvSpPr>
          <p:cNvPr id="3" name="Content Placeholder 2">
            <a:extLst>
              <a:ext uri="{FF2B5EF4-FFF2-40B4-BE49-F238E27FC236}">
                <a16:creationId xmlns:a16="http://schemas.microsoft.com/office/drawing/2014/main" xmlns="" id="{D1704F1B-A2A3-4AF0-AD7B-9BF55CAECCC8}"/>
              </a:ext>
            </a:extLst>
          </p:cNvPr>
          <p:cNvSpPr>
            <a:spLocks noGrp="1"/>
          </p:cNvSpPr>
          <p:nvPr>
            <p:ph sz="half" idx="1"/>
          </p:nvPr>
        </p:nvSpPr>
        <p:spPr/>
        <p:txBody>
          <a:bodyPr/>
          <a:lstStyle/>
          <a:p>
            <a:r>
              <a:rPr lang="en-US" dirty="0"/>
              <a:t>Effects of OTA were stronger on the amount of time female mice interacted with cage containing target mouse.</a:t>
            </a:r>
          </a:p>
          <a:p>
            <a:pPr lvl="1"/>
            <a:r>
              <a:rPr lang="en-US" dirty="0"/>
              <a:t>Rearing or sniffing</a:t>
            </a:r>
          </a:p>
          <a:p>
            <a:r>
              <a:rPr lang="en-US" dirty="0"/>
              <a:t>Stressed female mice showed reduced interaction with target mouse with saline but not OTA.</a:t>
            </a:r>
          </a:p>
          <a:p>
            <a:r>
              <a:rPr lang="en-US" dirty="0"/>
              <a:t>No significant differences in time spent in active investigation for male mice.</a:t>
            </a:r>
          </a:p>
        </p:txBody>
      </p:sp>
      <p:pic>
        <p:nvPicPr>
          <p:cNvPr id="5" name="Content Placeholder 4">
            <a:extLst>
              <a:ext uri="{FF2B5EF4-FFF2-40B4-BE49-F238E27FC236}">
                <a16:creationId xmlns:a16="http://schemas.microsoft.com/office/drawing/2014/main" xmlns="" id="{8A52A116-51F7-4AEC-8828-74E96570B4AD}"/>
              </a:ext>
            </a:extLst>
          </p:cNvPr>
          <p:cNvPicPr>
            <a:picLocks noGrp="1" noChangeAspect="1"/>
          </p:cNvPicPr>
          <p:nvPr>
            <p:ph sz="half" idx="2"/>
          </p:nvPr>
        </p:nvPicPr>
        <p:blipFill rotWithShape="1">
          <a:blip r:embed="rId2"/>
          <a:srcRect t="38871" b="39685"/>
          <a:stretch/>
        </p:blipFill>
        <p:spPr>
          <a:xfrm>
            <a:off x="4861369" y="2160589"/>
            <a:ext cx="5835712" cy="1582616"/>
          </a:xfrm>
          <a:prstGeom prst="rect">
            <a:avLst/>
          </a:prstGeom>
        </p:spPr>
      </p:pic>
      <p:pic>
        <p:nvPicPr>
          <p:cNvPr id="6" name="Picture 5">
            <a:extLst>
              <a:ext uri="{FF2B5EF4-FFF2-40B4-BE49-F238E27FC236}">
                <a16:creationId xmlns:a16="http://schemas.microsoft.com/office/drawing/2014/main" xmlns="" id="{89C8A9D8-255E-4938-9BFE-E8E53F0DE023}"/>
              </a:ext>
            </a:extLst>
          </p:cNvPr>
          <p:cNvPicPr>
            <a:picLocks noChangeAspect="1"/>
          </p:cNvPicPr>
          <p:nvPr/>
        </p:nvPicPr>
        <p:blipFill rotWithShape="1">
          <a:blip r:embed="rId2"/>
          <a:srcRect l="6968" t="10857" b="81982"/>
          <a:stretch/>
        </p:blipFill>
        <p:spPr>
          <a:xfrm>
            <a:off x="7022126" y="3743205"/>
            <a:ext cx="3674955" cy="357770"/>
          </a:xfrm>
          <a:prstGeom prst="rect">
            <a:avLst/>
          </a:prstGeom>
        </p:spPr>
      </p:pic>
    </p:spTree>
    <p:extLst>
      <p:ext uri="{BB962C8B-B14F-4D97-AF65-F5344CB8AC3E}">
        <p14:creationId xmlns:p14="http://schemas.microsoft.com/office/powerpoint/2010/main" val="27640795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F6AAFE-368A-4082-B5A9-4CA696ACD78C}"/>
              </a:ext>
            </a:extLst>
          </p:cNvPr>
          <p:cNvSpPr>
            <a:spLocks noGrp="1"/>
          </p:cNvSpPr>
          <p:nvPr>
            <p:ph type="title"/>
          </p:nvPr>
        </p:nvSpPr>
        <p:spPr/>
        <p:txBody>
          <a:bodyPr/>
          <a:lstStyle/>
          <a:p>
            <a:r>
              <a:rPr lang="en-US" dirty="0"/>
              <a:t>Effects of OTA on SI behavior.</a:t>
            </a:r>
          </a:p>
        </p:txBody>
      </p:sp>
      <p:sp>
        <p:nvSpPr>
          <p:cNvPr id="3" name="Content Placeholder 2">
            <a:extLst>
              <a:ext uri="{FF2B5EF4-FFF2-40B4-BE49-F238E27FC236}">
                <a16:creationId xmlns:a16="http://schemas.microsoft.com/office/drawing/2014/main" xmlns="" id="{40F913FB-D885-4C41-B99F-ADA60548900E}"/>
              </a:ext>
            </a:extLst>
          </p:cNvPr>
          <p:cNvSpPr>
            <a:spLocks noGrp="1"/>
          </p:cNvSpPr>
          <p:nvPr>
            <p:ph sz="half" idx="1"/>
          </p:nvPr>
        </p:nvSpPr>
        <p:spPr/>
        <p:txBody>
          <a:bodyPr/>
          <a:lstStyle/>
          <a:p>
            <a:r>
              <a:rPr lang="en-US" dirty="0"/>
              <a:t>Stress also significantly increased time spent in corners opposite interaction zone.</a:t>
            </a:r>
          </a:p>
          <a:p>
            <a:pPr lvl="1"/>
            <a:r>
              <a:rPr lang="en-US" dirty="0"/>
              <a:t>Only in female mice with saline.</a:t>
            </a:r>
          </a:p>
          <a:p>
            <a:r>
              <a:rPr lang="en-US" dirty="0"/>
              <a:t>Male mice had no significant difference in time spent in the corner.</a:t>
            </a:r>
          </a:p>
          <a:p>
            <a:pPr lvl="1"/>
            <a:endParaRPr lang="en-US" dirty="0"/>
          </a:p>
        </p:txBody>
      </p:sp>
      <p:pic>
        <p:nvPicPr>
          <p:cNvPr id="5" name="Content Placeholder 4">
            <a:extLst>
              <a:ext uri="{FF2B5EF4-FFF2-40B4-BE49-F238E27FC236}">
                <a16:creationId xmlns:a16="http://schemas.microsoft.com/office/drawing/2014/main" xmlns="" id="{8C300861-8D76-489B-BAEA-6CBFC2B8E72F}"/>
              </a:ext>
            </a:extLst>
          </p:cNvPr>
          <p:cNvPicPr>
            <a:picLocks noGrp="1" noChangeAspect="1"/>
          </p:cNvPicPr>
          <p:nvPr>
            <p:ph sz="half" idx="2"/>
          </p:nvPr>
        </p:nvPicPr>
        <p:blipFill rotWithShape="1">
          <a:blip r:embed="rId2"/>
          <a:srcRect t="60315" b="18845"/>
          <a:stretch/>
        </p:blipFill>
        <p:spPr>
          <a:xfrm>
            <a:off x="4803212" y="2160589"/>
            <a:ext cx="7388788" cy="1947355"/>
          </a:xfrm>
          <a:prstGeom prst="rect">
            <a:avLst/>
          </a:prstGeom>
        </p:spPr>
      </p:pic>
      <p:pic>
        <p:nvPicPr>
          <p:cNvPr id="6" name="Picture 5">
            <a:extLst>
              <a:ext uri="{FF2B5EF4-FFF2-40B4-BE49-F238E27FC236}">
                <a16:creationId xmlns:a16="http://schemas.microsoft.com/office/drawing/2014/main" xmlns="" id="{0EF8941A-BCBD-4E87-9AAC-5D166C54065B}"/>
              </a:ext>
            </a:extLst>
          </p:cNvPr>
          <p:cNvPicPr>
            <a:picLocks noChangeAspect="1"/>
          </p:cNvPicPr>
          <p:nvPr/>
        </p:nvPicPr>
        <p:blipFill rotWithShape="1">
          <a:blip r:embed="rId2"/>
          <a:srcRect l="8156" t="10997" b="81757"/>
          <a:stretch/>
        </p:blipFill>
        <p:spPr>
          <a:xfrm>
            <a:off x="4803212" y="4157145"/>
            <a:ext cx="3628062" cy="361975"/>
          </a:xfrm>
          <a:prstGeom prst="rect">
            <a:avLst/>
          </a:prstGeom>
        </p:spPr>
      </p:pic>
    </p:spTree>
    <p:extLst>
      <p:ext uri="{BB962C8B-B14F-4D97-AF65-F5344CB8AC3E}">
        <p14:creationId xmlns:p14="http://schemas.microsoft.com/office/powerpoint/2010/main" val="27843198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5CBC7-07D1-44CE-A75A-3DD72EC048CF}"/>
              </a:ext>
            </a:extLst>
          </p:cNvPr>
          <p:cNvSpPr>
            <a:spLocks noGrp="1"/>
          </p:cNvSpPr>
          <p:nvPr>
            <p:ph type="title"/>
          </p:nvPr>
        </p:nvSpPr>
        <p:spPr/>
        <p:txBody>
          <a:bodyPr/>
          <a:lstStyle/>
          <a:p>
            <a:r>
              <a:rPr lang="en-US" dirty="0"/>
              <a:t>Effects of Systemic Administration of OTA on OP Behavior</a:t>
            </a:r>
          </a:p>
        </p:txBody>
      </p:sp>
      <p:sp>
        <p:nvSpPr>
          <p:cNvPr id="3" name="Content Placeholder 2">
            <a:extLst>
              <a:ext uri="{FF2B5EF4-FFF2-40B4-BE49-F238E27FC236}">
                <a16:creationId xmlns:a16="http://schemas.microsoft.com/office/drawing/2014/main" xmlns="" id="{8354295F-FC5C-461B-916D-D72B591F58E0}"/>
              </a:ext>
            </a:extLst>
          </p:cNvPr>
          <p:cNvSpPr>
            <a:spLocks noGrp="1"/>
          </p:cNvSpPr>
          <p:nvPr>
            <p:ph sz="half" idx="1"/>
          </p:nvPr>
        </p:nvSpPr>
        <p:spPr/>
        <p:txBody>
          <a:bodyPr/>
          <a:lstStyle/>
          <a:p>
            <a:r>
              <a:rPr lang="en-US" dirty="0"/>
              <a:t>Female mice experienced a main effect of treatment on OP during the interaction phase. </a:t>
            </a:r>
          </a:p>
          <a:p>
            <a:pPr lvl="1"/>
            <a:r>
              <a:rPr lang="en-US" dirty="0"/>
              <a:t>Stressed female mice </a:t>
            </a:r>
            <a:r>
              <a:rPr lang="en-US" dirty="0" err="1"/>
              <a:t>img</a:t>
            </a:r>
            <a:r>
              <a:rPr lang="en-US" dirty="0"/>
              <a:t>/kg of OTA significantly increased preference for an unfamiliar odor vs </a:t>
            </a:r>
            <a:r>
              <a:rPr lang="en-US" dirty="0" err="1"/>
              <a:t>cagemate</a:t>
            </a:r>
            <a:r>
              <a:rPr lang="en-US" dirty="0"/>
              <a:t> odor when compared to saline-treated </a:t>
            </a:r>
          </a:p>
          <a:p>
            <a:pPr lvl="1"/>
            <a:r>
              <a:rPr lang="en-US" dirty="0"/>
              <a:t>The effect of 5mg/kg OTA was less pronounced.</a:t>
            </a:r>
          </a:p>
          <a:p>
            <a:pPr lvl="1"/>
            <a:r>
              <a:rPr lang="en-US" dirty="0"/>
              <a:t>OTA had no significant effect on control female mice, control male mice, or stressed male mice.</a:t>
            </a:r>
          </a:p>
        </p:txBody>
      </p:sp>
      <p:pic>
        <p:nvPicPr>
          <p:cNvPr id="5" name="Content Placeholder 4">
            <a:extLst>
              <a:ext uri="{FF2B5EF4-FFF2-40B4-BE49-F238E27FC236}">
                <a16:creationId xmlns:a16="http://schemas.microsoft.com/office/drawing/2014/main" xmlns="" id="{BEA84C0F-D1C5-41B4-82BD-C4156DAE39B2}"/>
              </a:ext>
            </a:extLst>
          </p:cNvPr>
          <p:cNvPicPr>
            <a:picLocks noGrp="1" noChangeAspect="1"/>
          </p:cNvPicPr>
          <p:nvPr>
            <p:ph sz="half" idx="2"/>
          </p:nvPr>
        </p:nvPicPr>
        <p:blipFill rotWithShape="1">
          <a:blip r:embed="rId2"/>
          <a:srcRect t="80249"/>
          <a:stretch/>
        </p:blipFill>
        <p:spPr>
          <a:xfrm>
            <a:off x="5002505" y="2160589"/>
            <a:ext cx="6180846" cy="1543906"/>
          </a:xfrm>
          <a:prstGeom prst="rect">
            <a:avLst/>
          </a:prstGeom>
        </p:spPr>
      </p:pic>
      <p:pic>
        <p:nvPicPr>
          <p:cNvPr id="6" name="Picture 5">
            <a:extLst>
              <a:ext uri="{FF2B5EF4-FFF2-40B4-BE49-F238E27FC236}">
                <a16:creationId xmlns:a16="http://schemas.microsoft.com/office/drawing/2014/main" xmlns="" id="{BFEA845B-2F98-4188-B487-78B7051F8200}"/>
              </a:ext>
            </a:extLst>
          </p:cNvPr>
          <p:cNvPicPr>
            <a:picLocks noChangeAspect="1"/>
          </p:cNvPicPr>
          <p:nvPr/>
        </p:nvPicPr>
        <p:blipFill rotWithShape="1">
          <a:blip r:embed="rId2"/>
          <a:srcRect l="33381" t="11397" b="81797"/>
          <a:stretch/>
        </p:blipFill>
        <p:spPr>
          <a:xfrm>
            <a:off x="8551751" y="3704495"/>
            <a:ext cx="2631600" cy="339968"/>
          </a:xfrm>
          <a:prstGeom prst="rect">
            <a:avLst/>
          </a:prstGeom>
        </p:spPr>
      </p:pic>
    </p:spTree>
    <p:extLst>
      <p:ext uri="{BB962C8B-B14F-4D97-AF65-F5344CB8AC3E}">
        <p14:creationId xmlns:p14="http://schemas.microsoft.com/office/powerpoint/2010/main" val="4157256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B0B590-6794-444F-80A4-1527354AFDCE}"/>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xmlns="" id="{B739E0BF-7FDD-41E3-AB5F-A34E7585956D}"/>
              </a:ext>
            </a:extLst>
          </p:cNvPr>
          <p:cNvSpPr>
            <a:spLocks noGrp="1"/>
          </p:cNvSpPr>
          <p:nvPr>
            <p:ph sz="half" idx="1"/>
          </p:nvPr>
        </p:nvSpPr>
        <p:spPr/>
        <p:txBody>
          <a:bodyPr/>
          <a:lstStyle/>
          <a:p>
            <a:r>
              <a:rPr lang="en-US" dirty="0"/>
              <a:t>California mice were bred in lab colony at UC Davis.</a:t>
            </a:r>
          </a:p>
          <a:p>
            <a:r>
              <a:rPr lang="en-US" dirty="0"/>
              <a:t>Mice were individually marked with ear punches and housed in clear polypropylene cages.</a:t>
            </a:r>
          </a:p>
          <a:p>
            <a:r>
              <a:rPr lang="en-US" dirty="0"/>
              <a:t>Mice were maintained on a 16 hour light/8 hour dark cycle to simulate summer-like light cycles commonly used in studies.</a:t>
            </a:r>
          </a:p>
          <a:p>
            <a:r>
              <a:rPr lang="en-US" dirty="0"/>
              <a:t>All mice were 3 month old adults and housed 2-3 per cage in same sex groups.</a:t>
            </a:r>
          </a:p>
        </p:txBody>
      </p:sp>
      <p:sp>
        <p:nvSpPr>
          <p:cNvPr id="4" name="Content Placeholder 3">
            <a:extLst>
              <a:ext uri="{FF2B5EF4-FFF2-40B4-BE49-F238E27FC236}">
                <a16:creationId xmlns:a16="http://schemas.microsoft.com/office/drawing/2014/main" xmlns="" id="{DE23EF22-9BBD-4F45-B689-9B93636A63F9}"/>
              </a:ext>
            </a:extLst>
          </p:cNvPr>
          <p:cNvSpPr>
            <a:spLocks noGrp="1"/>
          </p:cNvSpPr>
          <p:nvPr>
            <p:ph sz="half" idx="2"/>
          </p:nvPr>
        </p:nvSpPr>
        <p:spPr/>
        <p:txBody>
          <a:bodyPr/>
          <a:lstStyle/>
          <a:p>
            <a:endParaRPr lang="en-US" dirty="0"/>
          </a:p>
        </p:txBody>
      </p:sp>
    </p:spTree>
    <p:extLst>
      <p:ext uri="{BB962C8B-B14F-4D97-AF65-F5344CB8AC3E}">
        <p14:creationId xmlns:p14="http://schemas.microsoft.com/office/powerpoint/2010/main" val="10199289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0F1156-7970-4009-B4DE-EB6E9A225936}"/>
              </a:ext>
            </a:extLst>
          </p:cNvPr>
          <p:cNvSpPr>
            <a:spLocks noGrp="1"/>
          </p:cNvSpPr>
          <p:nvPr>
            <p:ph type="title"/>
          </p:nvPr>
        </p:nvSpPr>
        <p:spPr/>
        <p:txBody>
          <a:bodyPr/>
          <a:lstStyle/>
          <a:p>
            <a:r>
              <a:rPr lang="en-US" dirty="0"/>
              <a:t>Effects of OTA on OT Activation of G Proteins and </a:t>
            </a:r>
            <a:r>
              <a:rPr lang="el-GR" dirty="0"/>
              <a:t>β</a:t>
            </a:r>
            <a:r>
              <a:rPr lang="en-US" dirty="0"/>
              <a:t>-</a:t>
            </a:r>
            <a:r>
              <a:rPr lang="en-US" dirty="0" err="1"/>
              <a:t>Arrestins</a:t>
            </a:r>
            <a:r>
              <a:rPr lang="en-US" dirty="0"/>
              <a:t> Recruitment</a:t>
            </a:r>
          </a:p>
        </p:txBody>
      </p:sp>
      <p:sp>
        <p:nvSpPr>
          <p:cNvPr id="3" name="Content Placeholder 2">
            <a:extLst>
              <a:ext uri="{FF2B5EF4-FFF2-40B4-BE49-F238E27FC236}">
                <a16:creationId xmlns:a16="http://schemas.microsoft.com/office/drawing/2014/main" xmlns="" id="{E3199B10-494D-4C8A-B402-653C1E2B70EC}"/>
              </a:ext>
            </a:extLst>
          </p:cNvPr>
          <p:cNvSpPr>
            <a:spLocks noGrp="1"/>
          </p:cNvSpPr>
          <p:nvPr>
            <p:ph sz="half" idx="1"/>
          </p:nvPr>
        </p:nvSpPr>
        <p:spPr/>
        <p:txBody>
          <a:bodyPr/>
          <a:lstStyle/>
          <a:p>
            <a:r>
              <a:rPr lang="en-US" dirty="0"/>
              <a:t>Incubation with OT significantly reduced energy transfer between all 6 G proteins analyzed.</a:t>
            </a:r>
          </a:p>
          <a:p>
            <a:pPr lvl="1"/>
            <a:r>
              <a:rPr lang="en-US" dirty="0"/>
              <a:t>Consistent with previous observations that OT is capable of activating </a:t>
            </a:r>
            <a:r>
              <a:rPr lang="en-US" dirty="0" err="1"/>
              <a:t>Gq</a:t>
            </a:r>
            <a:r>
              <a:rPr lang="en-US" dirty="0"/>
              <a:t> and </a:t>
            </a:r>
            <a:r>
              <a:rPr lang="en-US" dirty="0" err="1"/>
              <a:t>Gi</a:t>
            </a:r>
            <a:r>
              <a:rPr lang="en-US" dirty="0"/>
              <a:t>/o pathways.</a:t>
            </a:r>
          </a:p>
        </p:txBody>
      </p:sp>
      <p:pic>
        <p:nvPicPr>
          <p:cNvPr id="5" name="Content Placeholder 4">
            <a:extLst>
              <a:ext uri="{FF2B5EF4-FFF2-40B4-BE49-F238E27FC236}">
                <a16:creationId xmlns:a16="http://schemas.microsoft.com/office/drawing/2014/main" xmlns="" id="{BC62F45B-9CB4-4DEF-A088-6E0035D69365}"/>
              </a:ext>
            </a:extLst>
          </p:cNvPr>
          <p:cNvPicPr>
            <a:picLocks noGrp="1" noChangeAspect="1"/>
          </p:cNvPicPr>
          <p:nvPr>
            <p:ph sz="half" idx="2"/>
          </p:nvPr>
        </p:nvPicPr>
        <p:blipFill>
          <a:blip r:embed="rId2"/>
          <a:stretch>
            <a:fillRect/>
          </a:stretch>
        </p:blipFill>
        <p:spPr>
          <a:xfrm>
            <a:off x="5089525" y="2530161"/>
            <a:ext cx="4184650" cy="3142291"/>
          </a:xfrm>
          <a:prstGeom prst="rect">
            <a:avLst/>
          </a:prstGeom>
        </p:spPr>
      </p:pic>
    </p:spTree>
    <p:extLst>
      <p:ext uri="{BB962C8B-B14F-4D97-AF65-F5344CB8AC3E}">
        <p14:creationId xmlns:p14="http://schemas.microsoft.com/office/powerpoint/2010/main" val="33915778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 name="Group 9">
            <a:extLst>
              <a:ext uri="{FF2B5EF4-FFF2-40B4-BE49-F238E27FC236}">
                <a16:creationId xmlns:a16="http://schemas.microsoft.com/office/drawing/2014/main" xmlns="" id="{609316A9-990D-4EC3-A671-70EE5C1493A4}"/>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xmlns="" id="{9B0C6109-9159-49CA-AD7A-F9035539DB7F}"/>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686F14F5-308C-4EB6-87AB-05DE9501B1AA}"/>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xmlns="" id="{BA032363-A188-47C5-9D59-9B788809DCD2}"/>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xmlns="" id="{2C4077DF-6BB9-4069-AD28-6B1664EBB064}"/>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xmlns="" id="{1D2B8B50-3419-41ED-9A9F-3CF9EEBBD3F2}"/>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xmlns="" id="{5C640498-2E73-4FA2-BEB6-C3596A458C8A}"/>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xmlns="" id="{3240EEFC-4112-4C39-A816-C815774F6D69}"/>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xmlns="" id="{ADF362B0-03EA-4800-9FAA-9F128587E428}"/>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xmlns="" id="{0BA84559-2F4C-4795-9246-4C563F942DB9}"/>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xmlns="" id="{FA77A1AA-CA47-4A91-A0A1-0A8CE31A985E}"/>
                </a:ext>
              </a:extLst>
            </p:cNvPr>
            <p:cNvSpPr/>
            <p:nvPr>
              <p:extLst>
                <p:ext uri="{386F3935-93C4-4BCD-93E2-E3B085C9AB24}">
                  <p16:designElem xmlns:p16="http://schemas.microsoft.com/office/powerpoint/2015/main" xmlns=""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a:extLst>
              <a:ext uri="{FF2B5EF4-FFF2-40B4-BE49-F238E27FC236}">
                <a16:creationId xmlns:a16="http://schemas.microsoft.com/office/drawing/2014/main" xmlns="" id="{4DAB4BB8-309A-4EF2-B1CF-5115402FA793}"/>
              </a:ext>
            </a:extLst>
          </p:cNvPr>
          <p:cNvPicPr>
            <a:picLocks noGrp="1" noChangeAspect="1"/>
          </p:cNvPicPr>
          <p:nvPr>
            <p:ph sz="half" idx="2"/>
          </p:nvPr>
        </p:nvPicPr>
        <p:blipFill>
          <a:blip r:embed="rId2"/>
          <a:stretch>
            <a:fillRect/>
          </a:stretch>
        </p:blipFill>
        <p:spPr>
          <a:xfrm>
            <a:off x="3042914" y="1066377"/>
            <a:ext cx="5074158" cy="4604800"/>
          </a:xfrm>
          <a:prstGeom prst="rect">
            <a:avLst/>
          </a:prstGeom>
        </p:spPr>
      </p:pic>
    </p:spTree>
    <p:extLst>
      <p:ext uri="{BB962C8B-B14F-4D97-AF65-F5344CB8AC3E}">
        <p14:creationId xmlns:p14="http://schemas.microsoft.com/office/powerpoint/2010/main" val="30082154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0B63DF-7D67-45A9-8E80-7C172A777231}"/>
              </a:ext>
            </a:extLst>
          </p:cNvPr>
          <p:cNvSpPr>
            <a:spLocks noGrp="1"/>
          </p:cNvSpPr>
          <p:nvPr>
            <p:ph type="title"/>
          </p:nvPr>
        </p:nvSpPr>
        <p:spPr/>
        <p:txBody>
          <a:bodyPr/>
          <a:lstStyle/>
          <a:p>
            <a:r>
              <a:rPr lang="en-US" dirty="0"/>
              <a:t>Effect on OTR Expression in Male and Female Mice</a:t>
            </a:r>
          </a:p>
        </p:txBody>
      </p:sp>
      <p:sp>
        <p:nvSpPr>
          <p:cNvPr id="3" name="Content Placeholder 2">
            <a:extLst>
              <a:ext uri="{FF2B5EF4-FFF2-40B4-BE49-F238E27FC236}">
                <a16:creationId xmlns:a16="http://schemas.microsoft.com/office/drawing/2014/main" xmlns="" id="{1DF5BECD-716F-4F23-BB85-8E1A8CFAA337}"/>
              </a:ext>
            </a:extLst>
          </p:cNvPr>
          <p:cNvSpPr>
            <a:spLocks noGrp="1"/>
          </p:cNvSpPr>
          <p:nvPr>
            <p:ph sz="half" idx="1"/>
          </p:nvPr>
        </p:nvSpPr>
        <p:spPr/>
        <p:txBody>
          <a:bodyPr>
            <a:normAutofit fontScale="92500" lnSpcReduction="10000"/>
          </a:bodyPr>
          <a:lstStyle/>
          <a:p>
            <a:r>
              <a:rPr lang="en-US" dirty="0"/>
              <a:t>Stressed male and female mice had significantly less OTR binding than control mice.</a:t>
            </a:r>
          </a:p>
          <a:p>
            <a:r>
              <a:rPr lang="en-US" dirty="0"/>
              <a:t>In the PVN, female mice had significantly less binding than male mice.</a:t>
            </a:r>
          </a:p>
          <a:p>
            <a:r>
              <a:rPr lang="en-US" dirty="0"/>
              <a:t>No effect of sex or stress in the dorsal lateral septum, </a:t>
            </a:r>
            <a:r>
              <a:rPr lang="en-US" dirty="0" err="1"/>
              <a:t>BNSTam</a:t>
            </a:r>
            <a:r>
              <a:rPr lang="en-US" dirty="0"/>
              <a:t>, ore central nucleus of the amygdala.</a:t>
            </a:r>
          </a:p>
          <a:p>
            <a:r>
              <a:rPr lang="en-US" dirty="0"/>
              <a:t>Male mice had a positive correlation with time spent in the interaction zone.</a:t>
            </a:r>
          </a:p>
          <a:p>
            <a:pPr lvl="1"/>
            <a:r>
              <a:rPr lang="en-US" dirty="0"/>
              <a:t>This was not correlated with OTR s in female mice.</a:t>
            </a:r>
          </a:p>
          <a:p>
            <a:endParaRPr lang="en-US" dirty="0"/>
          </a:p>
        </p:txBody>
      </p:sp>
      <p:pic>
        <p:nvPicPr>
          <p:cNvPr id="5" name="Content Placeholder 4">
            <a:extLst>
              <a:ext uri="{FF2B5EF4-FFF2-40B4-BE49-F238E27FC236}">
                <a16:creationId xmlns:a16="http://schemas.microsoft.com/office/drawing/2014/main" xmlns="" id="{1A9BC32C-9B09-45F4-BF16-F53CEBE1C4E5}"/>
              </a:ext>
            </a:extLst>
          </p:cNvPr>
          <p:cNvPicPr>
            <a:picLocks noGrp="1" noChangeAspect="1"/>
          </p:cNvPicPr>
          <p:nvPr>
            <p:ph sz="half" idx="2"/>
          </p:nvPr>
        </p:nvPicPr>
        <p:blipFill>
          <a:blip r:embed="rId3"/>
          <a:stretch>
            <a:fillRect/>
          </a:stretch>
        </p:blipFill>
        <p:spPr>
          <a:xfrm>
            <a:off x="5296414" y="1249014"/>
            <a:ext cx="4656478" cy="4793011"/>
          </a:xfrm>
          <a:prstGeom prst="rect">
            <a:avLst/>
          </a:prstGeom>
        </p:spPr>
      </p:pic>
    </p:spTree>
    <p:extLst>
      <p:ext uri="{BB962C8B-B14F-4D97-AF65-F5344CB8AC3E}">
        <p14:creationId xmlns:p14="http://schemas.microsoft.com/office/powerpoint/2010/main" val="33995914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65C6F9-0D76-463A-A3B4-CD54BBF4E724}"/>
              </a:ext>
            </a:extLst>
          </p:cNvPr>
          <p:cNvSpPr>
            <a:spLocks noGrp="1"/>
          </p:cNvSpPr>
          <p:nvPr>
            <p:ph type="title"/>
          </p:nvPr>
        </p:nvSpPr>
        <p:spPr/>
        <p:txBody>
          <a:bodyPr>
            <a:noAutofit/>
          </a:bodyPr>
          <a:lstStyle/>
          <a:p>
            <a:r>
              <a:rPr lang="en-US" sz="2800" dirty="0"/>
              <a:t>Effects of Intranasal Administration of OT and Systemic Administration of OTA on EGR1 Immunoreactivity</a:t>
            </a:r>
          </a:p>
        </p:txBody>
      </p:sp>
      <p:sp>
        <p:nvSpPr>
          <p:cNvPr id="3" name="Content Placeholder 2">
            <a:extLst>
              <a:ext uri="{FF2B5EF4-FFF2-40B4-BE49-F238E27FC236}">
                <a16:creationId xmlns:a16="http://schemas.microsoft.com/office/drawing/2014/main" xmlns="" id="{D6745823-22D8-4E4B-85DF-EDF782DEDD4A}"/>
              </a:ext>
            </a:extLst>
          </p:cNvPr>
          <p:cNvSpPr>
            <a:spLocks noGrp="1"/>
          </p:cNvSpPr>
          <p:nvPr>
            <p:ph sz="half" idx="1"/>
          </p:nvPr>
        </p:nvSpPr>
        <p:spPr/>
        <p:txBody>
          <a:bodyPr/>
          <a:lstStyle/>
          <a:p>
            <a:r>
              <a:rPr lang="en-US" dirty="0"/>
              <a:t>No evidence for sex-specific effect on EGR1 in the </a:t>
            </a:r>
            <a:r>
              <a:rPr lang="en-US" dirty="0" err="1"/>
              <a:t>BNSTam</a:t>
            </a:r>
            <a:r>
              <a:rPr lang="en-US" dirty="0"/>
              <a:t>.</a:t>
            </a:r>
          </a:p>
          <a:p>
            <a:r>
              <a:rPr lang="en-US" dirty="0"/>
              <a:t>Increased number of EGR1 positive cells in females but not males.</a:t>
            </a:r>
          </a:p>
          <a:p>
            <a:pPr lvl="1"/>
            <a:r>
              <a:rPr lang="en-US" dirty="0"/>
              <a:t>Similar pattern was observed in </a:t>
            </a:r>
            <a:r>
              <a:rPr lang="en-US" dirty="0" err="1"/>
              <a:t>NAcdl</a:t>
            </a:r>
            <a:r>
              <a:rPr lang="en-US" dirty="0"/>
              <a:t> core.</a:t>
            </a:r>
          </a:p>
          <a:p>
            <a:r>
              <a:rPr lang="en-US" dirty="0"/>
              <a:t>Increased EGR1-positive cells in females but not males.</a:t>
            </a:r>
          </a:p>
          <a:p>
            <a:r>
              <a:rPr lang="en-US" dirty="0" err="1"/>
              <a:t>Nac</a:t>
            </a:r>
            <a:r>
              <a:rPr lang="en-US" dirty="0"/>
              <a:t> shell female mice had more EGR1 positive cells than male mice.</a:t>
            </a:r>
          </a:p>
        </p:txBody>
      </p:sp>
      <p:pic>
        <p:nvPicPr>
          <p:cNvPr id="5" name="Content Placeholder 4">
            <a:extLst>
              <a:ext uri="{FF2B5EF4-FFF2-40B4-BE49-F238E27FC236}">
                <a16:creationId xmlns:a16="http://schemas.microsoft.com/office/drawing/2014/main" xmlns="" id="{1F1A62B2-65C1-45C4-9776-01129AC35FE1}"/>
              </a:ext>
            </a:extLst>
          </p:cNvPr>
          <p:cNvPicPr>
            <a:picLocks noGrp="1" noChangeAspect="1"/>
          </p:cNvPicPr>
          <p:nvPr>
            <p:ph sz="half" idx="2"/>
          </p:nvPr>
        </p:nvPicPr>
        <p:blipFill>
          <a:blip r:embed="rId2"/>
          <a:stretch>
            <a:fillRect/>
          </a:stretch>
        </p:blipFill>
        <p:spPr>
          <a:xfrm>
            <a:off x="4861368" y="1918710"/>
            <a:ext cx="6814817" cy="4558985"/>
          </a:xfrm>
          <a:prstGeom prst="rect">
            <a:avLst/>
          </a:prstGeom>
        </p:spPr>
      </p:pic>
    </p:spTree>
    <p:extLst>
      <p:ext uri="{BB962C8B-B14F-4D97-AF65-F5344CB8AC3E}">
        <p14:creationId xmlns:p14="http://schemas.microsoft.com/office/powerpoint/2010/main" val="21220974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B25D9C-62BE-4DED-9A40-18BA97270E5C}"/>
              </a:ext>
            </a:extLst>
          </p:cNvPr>
          <p:cNvSpPr>
            <a:spLocks noGrp="1"/>
          </p:cNvSpPr>
          <p:nvPr>
            <p:ph type="title"/>
          </p:nvPr>
        </p:nvSpPr>
        <p:spPr/>
        <p:txBody>
          <a:bodyPr>
            <a:normAutofit fontScale="90000"/>
          </a:bodyPr>
          <a:lstStyle/>
          <a:p>
            <a:r>
              <a:rPr lang="en-US" dirty="0"/>
              <a:t>Effects of OTA Infusion Into </a:t>
            </a:r>
            <a:r>
              <a:rPr lang="en-US" dirty="0" err="1"/>
              <a:t>BNSTam</a:t>
            </a:r>
            <a:r>
              <a:rPr lang="en-US" dirty="0"/>
              <a:t> or </a:t>
            </a:r>
            <a:r>
              <a:rPr lang="en-US" dirty="0" err="1"/>
              <a:t>NAcdl</a:t>
            </a:r>
            <a:r>
              <a:rPr lang="en-US" dirty="0"/>
              <a:t> Core in Stressed Female Mice on SI.</a:t>
            </a:r>
          </a:p>
        </p:txBody>
      </p:sp>
      <p:sp>
        <p:nvSpPr>
          <p:cNvPr id="3" name="Content Placeholder 2">
            <a:extLst>
              <a:ext uri="{FF2B5EF4-FFF2-40B4-BE49-F238E27FC236}">
                <a16:creationId xmlns:a16="http://schemas.microsoft.com/office/drawing/2014/main" xmlns="" id="{24C0FD3E-629E-448B-8D35-63DA589A8264}"/>
              </a:ext>
            </a:extLst>
          </p:cNvPr>
          <p:cNvSpPr>
            <a:spLocks noGrp="1"/>
          </p:cNvSpPr>
          <p:nvPr>
            <p:ph sz="half" idx="1"/>
          </p:nvPr>
        </p:nvSpPr>
        <p:spPr/>
        <p:txBody>
          <a:bodyPr/>
          <a:lstStyle/>
          <a:p>
            <a:r>
              <a:rPr lang="en-US" dirty="0"/>
              <a:t>Effect of OTA on SI behavior was dependent on the site of injection.</a:t>
            </a:r>
          </a:p>
          <a:p>
            <a:r>
              <a:rPr lang="en-US" dirty="0"/>
              <a:t>Stressed female mice that received infusions into </a:t>
            </a:r>
            <a:r>
              <a:rPr lang="en-US" dirty="0" err="1"/>
              <a:t>BNSTam</a:t>
            </a:r>
            <a:r>
              <a:rPr lang="en-US" dirty="0"/>
              <a:t> spent significantly more time in the interaction zone with the target mouse than mice with saline.</a:t>
            </a:r>
          </a:p>
          <a:p>
            <a:r>
              <a:rPr lang="en-US" dirty="0"/>
              <a:t>OTA injections in </a:t>
            </a:r>
            <a:r>
              <a:rPr lang="en-US" dirty="0" err="1"/>
              <a:t>Nacl</a:t>
            </a:r>
            <a:r>
              <a:rPr lang="en-US" dirty="0"/>
              <a:t> core had no effect on time spent in interaction zone.</a:t>
            </a:r>
          </a:p>
          <a:p>
            <a:endParaRPr lang="en-US" dirty="0"/>
          </a:p>
        </p:txBody>
      </p:sp>
      <p:pic>
        <p:nvPicPr>
          <p:cNvPr id="5" name="Content Placeholder 4">
            <a:extLst>
              <a:ext uri="{FF2B5EF4-FFF2-40B4-BE49-F238E27FC236}">
                <a16:creationId xmlns:a16="http://schemas.microsoft.com/office/drawing/2014/main" xmlns="" id="{46B41B11-8372-47A7-A005-82FE6AB847AA}"/>
              </a:ext>
            </a:extLst>
          </p:cNvPr>
          <p:cNvPicPr>
            <a:picLocks noGrp="1" noChangeAspect="1"/>
          </p:cNvPicPr>
          <p:nvPr>
            <p:ph sz="half" idx="2"/>
          </p:nvPr>
        </p:nvPicPr>
        <p:blipFill>
          <a:blip r:embed="rId2"/>
          <a:stretch>
            <a:fillRect/>
          </a:stretch>
        </p:blipFill>
        <p:spPr>
          <a:xfrm>
            <a:off x="6192965" y="1585180"/>
            <a:ext cx="3947497" cy="5171954"/>
          </a:xfrm>
          <a:prstGeom prst="rect">
            <a:avLst/>
          </a:prstGeom>
        </p:spPr>
      </p:pic>
    </p:spTree>
    <p:extLst>
      <p:ext uri="{BB962C8B-B14F-4D97-AF65-F5344CB8AC3E}">
        <p14:creationId xmlns:p14="http://schemas.microsoft.com/office/powerpoint/2010/main" val="14897573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555B0A11-3680-4AF9-9FB3-6973B89B445B}"/>
              </a:ext>
            </a:extLst>
          </p:cNvPr>
          <p:cNvPicPr>
            <a:picLocks noGrp="1" noChangeAspect="1"/>
          </p:cNvPicPr>
          <p:nvPr>
            <p:ph sz="half" idx="2"/>
          </p:nvPr>
        </p:nvPicPr>
        <p:blipFill rotWithShape="1">
          <a:blip r:embed="rId2"/>
          <a:srcRect t="14270"/>
          <a:stretch/>
        </p:blipFill>
        <p:spPr>
          <a:xfrm>
            <a:off x="2441580" y="40755"/>
            <a:ext cx="6069374" cy="6817246"/>
          </a:xfrm>
          <a:prstGeom prst="rect">
            <a:avLst/>
          </a:prstGeom>
        </p:spPr>
      </p:pic>
    </p:spTree>
    <p:extLst>
      <p:ext uri="{BB962C8B-B14F-4D97-AF65-F5344CB8AC3E}">
        <p14:creationId xmlns:p14="http://schemas.microsoft.com/office/powerpoint/2010/main" val="11841001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36F738-CC67-4BD7-8E17-CD78A31311E6}"/>
              </a:ext>
            </a:extLst>
          </p:cNvPr>
          <p:cNvSpPr>
            <a:spLocks noGrp="1"/>
          </p:cNvSpPr>
          <p:nvPr>
            <p:ph type="title"/>
          </p:nvPr>
        </p:nvSpPr>
        <p:spPr/>
        <p:txBody>
          <a:bodyPr/>
          <a:lstStyle/>
          <a:p>
            <a:r>
              <a:rPr lang="en-US" dirty="0"/>
              <a:t>Effects on Risk Assessment Behavior</a:t>
            </a:r>
          </a:p>
        </p:txBody>
      </p:sp>
      <p:sp>
        <p:nvSpPr>
          <p:cNvPr id="3" name="Content Placeholder 2">
            <a:extLst>
              <a:ext uri="{FF2B5EF4-FFF2-40B4-BE49-F238E27FC236}">
                <a16:creationId xmlns:a16="http://schemas.microsoft.com/office/drawing/2014/main" xmlns="" id="{1DB815A2-94AA-4EC9-90DC-73D6C835FD92}"/>
              </a:ext>
            </a:extLst>
          </p:cNvPr>
          <p:cNvSpPr>
            <a:spLocks noGrp="1"/>
          </p:cNvSpPr>
          <p:nvPr>
            <p:ph sz="half" idx="1"/>
          </p:nvPr>
        </p:nvSpPr>
        <p:spPr/>
        <p:txBody>
          <a:bodyPr/>
          <a:lstStyle/>
          <a:p>
            <a:r>
              <a:rPr lang="en-US" dirty="0"/>
              <a:t>During the experiment it was noticed stressed female mice oriented toward the target mouse when outside interaction zone.</a:t>
            </a:r>
          </a:p>
          <a:p>
            <a:r>
              <a:rPr lang="en-US" dirty="0"/>
              <a:t>Head orientation was recorded by observer blinded to treatment.</a:t>
            </a:r>
          </a:p>
          <a:p>
            <a:r>
              <a:rPr lang="en-US" dirty="0"/>
              <a:t>Time spent oriented toward target mouse was different in stress and control female.</a:t>
            </a:r>
          </a:p>
          <a:p>
            <a:pPr lvl="1"/>
            <a:r>
              <a:rPr lang="en-US" dirty="0"/>
              <a:t>With saline treated mice, stressed spent more time oriented toward target than control.</a:t>
            </a:r>
          </a:p>
        </p:txBody>
      </p:sp>
      <p:pic>
        <p:nvPicPr>
          <p:cNvPr id="5" name="Content Placeholder 4">
            <a:extLst>
              <a:ext uri="{FF2B5EF4-FFF2-40B4-BE49-F238E27FC236}">
                <a16:creationId xmlns:a16="http://schemas.microsoft.com/office/drawing/2014/main" xmlns="" id="{01EFDC49-2C88-4779-8706-3A84B9EC0F8B}"/>
              </a:ext>
            </a:extLst>
          </p:cNvPr>
          <p:cNvPicPr>
            <a:picLocks noGrp="1" noChangeAspect="1"/>
          </p:cNvPicPr>
          <p:nvPr>
            <p:ph sz="half" idx="2"/>
          </p:nvPr>
        </p:nvPicPr>
        <p:blipFill rotWithShape="1">
          <a:blip r:embed="rId2"/>
          <a:srcRect l="39740"/>
          <a:stretch/>
        </p:blipFill>
        <p:spPr>
          <a:xfrm>
            <a:off x="4975668" y="1441939"/>
            <a:ext cx="6138300" cy="4513048"/>
          </a:xfrm>
          <a:prstGeom prst="rect">
            <a:avLst/>
          </a:prstGeom>
        </p:spPr>
      </p:pic>
    </p:spTree>
    <p:extLst>
      <p:ext uri="{BB962C8B-B14F-4D97-AF65-F5344CB8AC3E}">
        <p14:creationId xmlns:p14="http://schemas.microsoft.com/office/powerpoint/2010/main" val="3780459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1157CE1-2989-418D-84CC-54DCFAABBD4B}"/>
              </a:ext>
            </a:extLst>
          </p:cNvPr>
          <p:cNvSpPr>
            <a:spLocks noGrp="1"/>
          </p:cNvSpPr>
          <p:nvPr>
            <p:ph sz="half" idx="1"/>
          </p:nvPr>
        </p:nvSpPr>
        <p:spPr>
          <a:xfrm>
            <a:off x="677333" y="3813543"/>
            <a:ext cx="4184035" cy="1907319"/>
          </a:xfrm>
        </p:spPr>
        <p:txBody>
          <a:bodyPr/>
          <a:lstStyle/>
          <a:p>
            <a:r>
              <a:rPr lang="en-US" dirty="0"/>
              <a:t>Treatment of 5mg/kg of OTA eliminated stress induced increase in time spent oriented toward target mouse but not 1mg/kg.</a:t>
            </a:r>
          </a:p>
          <a:p>
            <a:r>
              <a:rPr lang="en-US" dirty="0"/>
              <a:t>No difference observed in control vs stressed male mice.</a:t>
            </a:r>
          </a:p>
        </p:txBody>
      </p:sp>
      <p:pic>
        <p:nvPicPr>
          <p:cNvPr id="5" name="Content Placeholder 4">
            <a:extLst>
              <a:ext uri="{FF2B5EF4-FFF2-40B4-BE49-F238E27FC236}">
                <a16:creationId xmlns:a16="http://schemas.microsoft.com/office/drawing/2014/main" xmlns="" id="{A8B54437-F6FC-44B1-A565-8A6C95562ED9}"/>
              </a:ext>
            </a:extLst>
          </p:cNvPr>
          <p:cNvPicPr>
            <a:picLocks noGrp="1" noChangeAspect="1"/>
          </p:cNvPicPr>
          <p:nvPr>
            <p:ph sz="half" idx="2"/>
          </p:nvPr>
        </p:nvPicPr>
        <p:blipFill rotWithShape="1">
          <a:blip r:embed="rId2"/>
          <a:srcRect l="38899"/>
          <a:stretch/>
        </p:blipFill>
        <p:spPr>
          <a:xfrm>
            <a:off x="4861368" y="1823127"/>
            <a:ext cx="5197031" cy="3768444"/>
          </a:xfrm>
          <a:prstGeom prst="rect">
            <a:avLst/>
          </a:prstGeom>
        </p:spPr>
      </p:pic>
      <p:pic>
        <p:nvPicPr>
          <p:cNvPr id="6" name="Picture 5">
            <a:extLst>
              <a:ext uri="{FF2B5EF4-FFF2-40B4-BE49-F238E27FC236}">
                <a16:creationId xmlns:a16="http://schemas.microsoft.com/office/drawing/2014/main" xmlns="" id="{61F35622-A771-47B2-A00E-5558CF496349}"/>
              </a:ext>
            </a:extLst>
          </p:cNvPr>
          <p:cNvPicPr>
            <a:picLocks noChangeAspect="1"/>
          </p:cNvPicPr>
          <p:nvPr/>
        </p:nvPicPr>
        <p:blipFill rotWithShape="1">
          <a:blip r:embed="rId2"/>
          <a:srcRect l="2467" r="60782"/>
          <a:stretch/>
        </p:blipFill>
        <p:spPr>
          <a:xfrm>
            <a:off x="677333" y="111246"/>
            <a:ext cx="2968544" cy="3578708"/>
          </a:xfrm>
          <a:prstGeom prst="rect">
            <a:avLst/>
          </a:prstGeom>
        </p:spPr>
      </p:pic>
    </p:spTree>
    <p:extLst>
      <p:ext uri="{BB962C8B-B14F-4D97-AF65-F5344CB8AC3E}">
        <p14:creationId xmlns:p14="http://schemas.microsoft.com/office/powerpoint/2010/main" val="42719738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0EE363-35B9-4418-9EAF-4D95E12E562C}"/>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xmlns="" id="{66321A75-12BC-4A27-9D11-E7D47E7882EB}"/>
              </a:ext>
            </a:extLst>
          </p:cNvPr>
          <p:cNvSpPr>
            <a:spLocks noGrp="1"/>
          </p:cNvSpPr>
          <p:nvPr>
            <p:ph sz="half" idx="1"/>
          </p:nvPr>
        </p:nvSpPr>
        <p:spPr/>
        <p:txBody>
          <a:bodyPr/>
          <a:lstStyle/>
          <a:p>
            <a:r>
              <a:rPr lang="en-US" dirty="0"/>
              <a:t>Results show that a single administration of systemic OTA can reverse stress-induced deficits in SI behavior.</a:t>
            </a:r>
          </a:p>
          <a:p>
            <a:r>
              <a:rPr lang="en-US" dirty="0" err="1"/>
              <a:t>BNSTam</a:t>
            </a:r>
            <a:r>
              <a:rPr lang="en-US" dirty="0"/>
              <a:t> is a critical site of action for OTR-dependent social withdrawal in female mice.</a:t>
            </a:r>
          </a:p>
          <a:p>
            <a:pPr lvl="1"/>
            <a:r>
              <a:rPr lang="en-US" dirty="0"/>
              <a:t>Data suggests that effects of OTA are limited to social context.</a:t>
            </a:r>
          </a:p>
        </p:txBody>
      </p:sp>
      <p:pic>
        <p:nvPicPr>
          <p:cNvPr id="5" name="Content Placeholder 4">
            <a:extLst>
              <a:ext uri="{FF2B5EF4-FFF2-40B4-BE49-F238E27FC236}">
                <a16:creationId xmlns:a16="http://schemas.microsoft.com/office/drawing/2014/main" xmlns="" id="{D1E0C880-C56B-4D82-B326-C8CEB3594BC1}"/>
              </a:ext>
            </a:extLst>
          </p:cNvPr>
          <p:cNvPicPr>
            <a:picLocks noGrp="1" noChangeAspect="1"/>
          </p:cNvPicPr>
          <p:nvPr>
            <p:ph sz="half" idx="2"/>
          </p:nvPr>
        </p:nvPicPr>
        <p:blipFill>
          <a:blip r:embed="rId2"/>
          <a:stretch>
            <a:fillRect/>
          </a:stretch>
        </p:blipFill>
        <p:spPr>
          <a:xfrm>
            <a:off x="5089525" y="2532063"/>
            <a:ext cx="4184650" cy="3138487"/>
          </a:xfrm>
          <a:prstGeom prst="rect">
            <a:avLst/>
          </a:prstGeom>
        </p:spPr>
      </p:pic>
    </p:spTree>
    <p:extLst>
      <p:ext uri="{BB962C8B-B14F-4D97-AF65-F5344CB8AC3E}">
        <p14:creationId xmlns:p14="http://schemas.microsoft.com/office/powerpoint/2010/main" val="20952147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6B98DC-363D-4C74-A511-8E03E8A35571}"/>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xmlns="" id="{D9151BDC-0DAC-4486-958A-4F5D6B74E854}"/>
              </a:ext>
            </a:extLst>
          </p:cNvPr>
          <p:cNvSpPr>
            <a:spLocks noGrp="1"/>
          </p:cNvSpPr>
          <p:nvPr>
            <p:ph sz="half" idx="1"/>
          </p:nvPr>
        </p:nvSpPr>
        <p:spPr/>
        <p:txBody>
          <a:bodyPr/>
          <a:lstStyle/>
          <a:p>
            <a:r>
              <a:rPr lang="en-US" dirty="0"/>
              <a:t>OTR inhibition has opposing effects on social approach in male vs female mice in novel environments.</a:t>
            </a:r>
          </a:p>
          <a:p>
            <a:pPr lvl="1"/>
            <a:r>
              <a:rPr lang="en-US" dirty="0"/>
              <a:t>Intranasal OT induces social withdrawal in female mice but not male. </a:t>
            </a:r>
          </a:p>
          <a:p>
            <a:pPr lvl="1"/>
            <a:r>
              <a:rPr lang="en-US" dirty="0"/>
              <a:t>Stress induces hyperactivation of OT neurons in female mice but not male mice.</a:t>
            </a:r>
          </a:p>
        </p:txBody>
      </p:sp>
      <p:pic>
        <p:nvPicPr>
          <p:cNvPr id="5" name="Content Placeholder 4">
            <a:extLst>
              <a:ext uri="{FF2B5EF4-FFF2-40B4-BE49-F238E27FC236}">
                <a16:creationId xmlns:a16="http://schemas.microsoft.com/office/drawing/2014/main" xmlns="" id="{9E1C5941-9340-4EFC-BA03-D600EDCBECE2}"/>
              </a:ext>
            </a:extLst>
          </p:cNvPr>
          <p:cNvPicPr>
            <a:picLocks noGrp="1" noChangeAspect="1"/>
          </p:cNvPicPr>
          <p:nvPr>
            <p:ph sz="half" idx="2"/>
          </p:nvPr>
        </p:nvPicPr>
        <p:blipFill>
          <a:blip r:embed="rId2"/>
          <a:stretch>
            <a:fillRect/>
          </a:stretch>
        </p:blipFill>
        <p:spPr>
          <a:xfrm>
            <a:off x="5089525" y="2924374"/>
            <a:ext cx="4184650" cy="2353865"/>
          </a:xfrm>
          <a:prstGeom prst="rect">
            <a:avLst/>
          </a:prstGeom>
        </p:spPr>
      </p:pic>
    </p:spTree>
    <p:extLst>
      <p:ext uri="{BB962C8B-B14F-4D97-AF65-F5344CB8AC3E}">
        <p14:creationId xmlns:p14="http://schemas.microsoft.com/office/powerpoint/2010/main" val="2397306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D4DCA-A410-4FF7-A870-D830985E9816}"/>
              </a:ext>
            </a:extLst>
          </p:cNvPr>
          <p:cNvSpPr>
            <a:spLocks noGrp="1"/>
          </p:cNvSpPr>
          <p:nvPr>
            <p:ph type="title"/>
          </p:nvPr>
        </p:nvSpPr>
        <p:spPr/>
        <p:txBody>
          <a:bodyPr/>
          <a:lstStyle/>
          <a:p>
            <a:r>
              <a:rPr lang="en-US" dirty="0"/>
              <a:t>Experiment 1</a:t>
            </a:r>
          </a:p>
        </p:txBody>
      </p:sp>
      <p:sp>
        <p:nvSpPr>
          <p:cNvPr id="3" name="Content Placeholder 2">
            <a:extLst>
              <a:ext uri="{FF2B5EF4-FFF2-40B4-BE49-F238E27FC236}">
                <a16:creationId xmlns:a16="http://schemas.microsoft.com/office/drawing/2014/main" xmlns="" id="{71BEF4FE-6528-4894-87D0-CA04327E037E}"/>
              </a:ext>
            </a:extLst>
          </p:cNvPr>
          <p:cNvSpPr>
            <a:spLocks noGrp="1"/>
          </p:cNvSpPr>
          <p:nvPr>
            <p:ph sz="half" idx="1"/>
          </p:nvPr>
        </p:nvSpPr>
        <p:spPr/>
        <p:txBody>
          <a:bodyPr>
            <a:normAutofit lnSpcReduction="10000"/>
          </a:bodyPr>
          <a:lstStyle/>
          <a:p>
            <a:r>
              <a:rPr lang="en-US" dirty="0"/>
              <a:t>Mice were randomly assigned to be exposed to social defeat or control episodes.</a:t>
            </a:r>
          </a:p>
          <a:p>
            <a:r>
              <a:rPr lang="en-US" dirty="0"/>
              <a:t>9 male and 11 female mice assigned to social defeat were exposed to highly aggressive same-sex breeders on three consecutive days.</a:t>
            </a:r>
          </a:p>
          <a:p>
            <a:r>
              <a:rPr lang="en-US" dirty="0"/>
              <a:t>Each episode lasted 7 minutes or until the breeders attacked the focal mouse 10 times.</a:t>
            </a:r>
          </a:p>
          <a:p>
            <a:pPr lvl="1"/>
            <a:r>
              <a:rPr lang="en-US" dirty="0"/>
              <a:t>After defeat each mouse was returned to its home cage and </a:t>
            </a:r>
            <a:r>
              <a:rPr lang="en-US" dirty="0" err="1"/>
              <a:t>cagemates</a:t>
            </a:r>
            <a:r>
              <a:rPr lang="en-US" dirty="0"/>
              <a:t>.</a:t>
            </a:r>
          </a:p>
        </p:txBody>
      </p:sp>
      <p:pic>
        <p:nvPicPr>
          <p:cNvPr id="5" name="Content Placeholder 4">
            <a:extLst>
              <a:ext uri="{FF2B5EF4-FFF2-40B4-BE49-F238E27FC236}">
                <a16:creationId xmlns:a16="http://schemas.microsoft.com/office/drawing/2014/main" xmlns="" id="{EC169A3E-74C1-40E0-B69F-8ABB4BAD4342}"/>
              </a:ext>
            </a:extLst>
          </p:cNvPr>
          <p:cNvPicPr>
            <a:picLocks noGrp="1" noChangeAspect="1"/>
          </p:cNvPicPr>
          <p:nvPr>
            <p:ph sz="half" idx="2"/>
          </p:nvPr>
        </p:nvPicPr>
        <p:blipFill rotWithShape="1">
          <a:blip r:embed="rId2"/>
          <a:srcRect l="18674" r="15558"/>
          <a:stretch/>
        </p:blipFill>
        <p:spPr>
          <a:xfrm>
            <a:off x="5182648" y="2100094"/>
            <a:ext cx="4852306" cy="3941267"/>
          </a:xfrm>
          <a:prstGeom prst="rect">
            <a:avLst/>
          </a:prstGeom>
        </p:spPr>
      </p:pic>
    </p:spTree>
    <p:extLst>
      <p:ext uri="{BB962C8B-B14F-4D97-AF65-F5344CB8AC3E}">
        <p14:creationId xmlns:p14="http://schemas.microsoft.com/office/powerpoint/2010/main" val="34569856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433428-74DA-46D5-8745-46B6834AE262}"/>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xmlns="" id="{D40B4237-A92E-4F15-82B8-2BFB3F603D06}"/>
              </a:ext>
            </a:extLst>
          </p:cNvPr>
          <p:cNvSpPr>
            <a:spLocks noGrp="1"/>
          </p:cNvSpPr>
          <p:nvPr>
            <p:ph sz="half" idx="1"/>
          </p:nvPr>
        </p:nvSpPr>
        <p:spPr/>
        <p:txBody>
          <a:bodyPr/>
          <a:lstStyle/>
          <a:p>
            <a:r>
              <a:rPr lang="en-US" dirty="0"/>
              <a:t>There appears to be a difference between how males and females respond to social anxiety how can we account for this?</a:t>
            </a:r>
          </a:p>
          <a:p>
            <a:r>
              <a:rPr lang="en-US" dirty="0"/>
              <a:t>Oxytocin's effects on the BNST may offer answers for the variable prevalence of anxiety in males and females. Thoughts?</a:t>
            </a:r>
          </a:p>
        </p:txBody>
      </p:sp>
      <p:pic>
        <p:nvPicPr>
          <p:cNvPr id="5" name="Content Placeholder 4">
            <a:extLst>
              <a:ext uri="{FF2B5EF4-FFF2-40B4-BE49-F238E27FC236}">
                <a16:creationId xmlns:a16="http://schemas.microsoft.com/office/drawing/2014/main" xmlns="" id="{1533D3DC-5F1E-4D10-AA30-B42AC4BE2175}"/>
              </a:ext>
            </a:extLst>
          </p:cNvPr>
          <p:cNvPicPr>
            <a:picLocks noGrp="1" noChangeAspect="1"/>
          </p:cNvPicPr>
          <p:nvPr>
            <p:ph sz="half" idx="2"/>
          </p:nvPr>
        </p:nvPicPr>
        <p:blipFill>
          <a:blip r:embed="rId2"/>
          <a:stretch>
            <a:fillRect/>
          </a:stretch>
        </p:blipFill>
        <p:spPr>
          <a:xfrm>
            <a:off x="5089524" y="1930400"/>
            <a:ext cx="5346769" cy="3566610"/>
          </a:xfrm>
          <a:prstGeom prst="rect">
            <a:avLst/>
          </a:prstGeom>
        </p:spPr>
      </p:pic>
    </p:spTree>
    <p:extLst>
      <p:ext uri="{BB962C8B-B14F-4D97-AF65-F5344CB8AC3E}">
        <p14:creationId xmlns:p14="http://schemas.microsoft.com/office/powerpoint/2010/main" val="492827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6D13C0-B638-4721-9611-BCE9ABCE134F}"/>
              </a:ext>
            </a:extLst>
          </p:cNvPr>
          <p:cNvSpPr>
            <a:spLocks noGrp="1"/>
          </p:cNvSpPr>
          <p:nvPr>
            <p:ph type="title"/>
          </p:nvPr>
        </p:nvSpPr>
        <p:spPr/>
        <p:txBody>
          <a:bodyPr/>
          <a:lstStyle/>
          <a:p>
            <a:r>
              <a:rPr lang="en-US" dirty="0"/>
              <a:t>Episode 1 Cont.</a:t>
            </a:r>
          </a:p>
        </p:txBody>
      </p:sp>
      <p:sp>
        <p:nvSpPr>
          <p:cNvPr id="3" name="Content Placeholder 2">
            <a:extLst>
              <a:ext uri="{FF2B5EF4-FFF2-40B4-BE49-F238E27FC236}">
                <a16:creationId xmlns:a16="http://schemas.microsoft.com/office/drawing/2014/main" xmlns="" id="{CDD1F1A7-416A-466F-B4BD-E5E432CBAF76}"/>
              </a:ext>
            </a:extLst>
          </p:cNvPr>
          <p:cNvSpPr>
            <a:spLocks noGrp="1"/>
          </p:cNvSpPr>
          <p:nvPr>
            <p:ph sz="half" idx="1"/>
          </p:nvPr>
        </p:nvSpPr>
        <p:spPr/>
        <p:txBody>
          <a:bodyPr/>
          <a:lstStyle/>
          <a:p>
            <a:r>
              <a:rPr lang="en-US" dirty="0"/>
              <a:t>Control mice were introduced to a clean cage for 7 minutes and then returned to the home cage.</a:t>
            </a:r>
          </a:p>
          <a:p>
            <a:pPr lvl="1"/>
            <a:r>
              <a:rPr lang="en-US" dirty="0"/>
              <a:t>Similar to studies conducted in rats, but milder studies on domestic mice.</a:t>
            </a:r>
          </a:p>
          <a:p>
            <a:r>
              <a:rPr lang="en-US" dirty="0"/>
              <a:t>Variation of estrous cycle was not a factor because the social defeat was trained across multiple days and stages of the estrous cycle.</a:t>
            </a:r>
          </a:p>
        </p:txBody>
      </p:sp>
      <p:sp>
        <p:nvSpPr>
          <p:cNvPr id="4" name="Content Placeholder 3">
            <a:extLst>
              <a:ext uri="{FF2B5EF4-FFF2-40B4-BE49-F238E27FC236}">
                <a16:creationId xmlns:a16="http://schemas.microsoft.com/office/drawing/2014/main" xmlns="" id="{04CBBD76-D478-4A81-987C-DE7B48A34438}"/>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4138938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33241E-4553-445B-8B3A-C534A0806919}"/>
              </a:ext>
            </a:extLst>
          </p:cNvPr>
          <p:cNvSpPr>
            <a:spLocks noGrp="1"/>
          </p:cNvSpPr>
          <p:nvPr>
            <p:ph type="title"/>
          </p:nvPr>
        </p:nvSpPr>
        <p:spPr/>
        <p:txBody>
          <a:bodyPr/>
          <a:lstStyle/>
          <a:p>
            <a:r>
              <a:rPr lang="en-US" dirty="0"/>
              <a:t>Social Interaction Test</a:t>
            </a:r>
          </a:p>
        </p:txBody>
      </p:sp>
      <p:sp>
        <p:nvSpPr>
          <p:cNvPr id="3" name="Content Placeholder 2">
            <a:extLst>
              <a:ext uri="{FF2B5EF4-FFF2-40B4-BE49-F238E27FC236}">
                <a16:creationId xmlns:a16="http://schemas.microsoft.com/office/drawing/2014/main" xmlns="" id="{4079831C-E601-4244-927E-8DCC2C0741B8}"/>
              </a:ext>
            </a:extLst>
          </p:cNvPr>
          <p:cNvSpPr>
            <a:spLocks noGrp="1"/>
          </p:cNvSpPr>
          <p:nvPr>
            <p:ph sz="half" idx="1"/>
          </p:nvPr>
        </p:nvSpPr>
        <p:spPr/>
        <p:txBody>
          <a:bodyPr/>
          <a:lstStyle/>
          <a:p>
            <a:r>
              <a:rPr lang="en-US" dirty="0"/>
              <a:t>Social interaction was investigated using a large open field (89x86x60 cm) with a small wire cage (14x17x1405 cm).</a:t>
            </a:r>
          </a:p>
          <a:p>
            <a:r>
              <a:rPr lang="en-US" dirty="0"/>
              <a:t>Each focal mouse was introduced into the open field for 3 min. to habituate.</a:t>
            </a:r>
          </a:p>
          <a:p>
            <a:pPr lvl="1"/>
            <a:r>
              <a:rPr lang="en-US" dirty="0"/>
              <a:t>Amount of time mouse spent interacting with wire cage was timed.</a:t>
            </a:r>
          </a:p>
          <a:p>
            <a:r>
              <a:rPr lang="en-US" dirty="0"/>
              <a:t>The arena was cleaned and dried before each test.</a:t>
            </a:r>
          </a:p>
        </p:txBody>
      </p:sp>
      <p:pic>
        <p:nvPicPr>
          <p:cNvPr id="5" name="Content Placeholder 4">
            <a:extLst>
              <a:ext uri="{FF2B5EF4-FFF2-40B4-BE49-F238E27FC236}">
                <a16:creationId xmlns:a16="http://schemas.microsoft.com/office/drawing/2014/main" xmlns="" id="{61B9A278-9C6A-4B0D-BACB-CB53EC14F527}"/>
              </a:ext>
            </a:extLst>
          </p:cNvPr>
          <p:cNvPicPr>
            <a:picLocks noGrp="1" noChangeAspect="1"/>
          </p:cNvPicPr>
          <p:nvPr>
            <p:ph sz="half" idx="2"/>
          </p:nvPr>
        </p:nvPicPr>
        <p:blipFill rotWithShape="1">
          <a:blip r:embed="rId2"/>
          <a:srcRect l="-137" t="-217" r="66771" b="-16"/>
          <a:stretch/>
        </p:blipFill>
        <p:spPr>
          <a:xfrm>
            <a:off x="5594665" y="1935577"/>
            <a:ext cx="4674749" cy="3451043"/>
          </a:xfrm>
          <a:prstGeom prst="rect">
            <a:avLst/>
          </a:prstGeom>
        </p:spPr>
      </p:pic>
    </p:spTree>
    <p:extLst>
      <p:ext uri="{BB962C8B-B14F-4D97-AF65-F5344CB8AC3E}">
        <p14:creationId xmlns:p14="http://schemas.microsoft.com/office/powerpoint/2010/main" val="306244591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837</TotalTime>
  <Words>3341</Words>
  <Application>Microsoft Office PowerPoint</Application>
  <PresentationFormat>Custom</PresentationFormat>
  <Paragraphs>258</Paragraphs>
  <Slides>70</Slides>
  <Notes>9</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Facet</vt:lpstr>
      <vt:lpstr>Do Males and Females respond to stress differently?</vt:lpstr>
      <vt:lpstr>Introduction</vt:lpstr>
      <vt:lpstr>Sex Differences in Social Interaction Behavior Following Social Defeat Stress in the Monogamous California Mouse (Peromyscus californicus).</vt:lpstr>
      <vt:lpstr>Introduction</vt:lpstr>
      <vt:lpstr>California Mouse</vt:lpstr>
      <vt:lpstr>Methods</vt:lpstr>
      <vt:lpstr>Experiment 1</vt:lpstr>
      <vt:lpstr>Episode 1 Cont.</vt:lpstr>
      <vt:lpstr>Social Interaction Test</vt:lpstr>
      <vt:lpstr>Social Interaction Test</vt:lpstr>
      <vt:lpstr>Social Interaction Test</vt:lpstr>
      <vt:lpstr>Immunohistochemistry</vt:lpstr>
      <vt:lpstr>Results</vt:lpstr>
      <vt:lpstr>Representation of areas quantified using microscopic analyses in experiment 1.</vt:lpstr>
      <vt:lpstr>Figure 4. Immunostaining for  phosphorylated CREB in  female (A, B, C) and male (D,E, F)</vt:lpstr>
      <vt:lpstr>Figure 6. Immunostaining for phosphorylated ERK in female (A) and male (C)</vt:lpstr>
      <vt:lpstr>Experiment 2</vt:lpstr>
      <vt:lpstr>Behavioral Testing</vt:lpstr>
      <vt:lpstr>Behavioral Testing cont.</vt:lpstr>
      <vt:lpstr>Behavioral Testing cont.</vt:lpstr>
      <vt:lpstr>Experiment 1 Results</vt:lpstr>
      <vt:lpstr>Results Cont.</vt:lpstr>
      <vt:lpstr>Results cont.</vt:lpstr>
      <vt:lpstr>Nac females exposed to defeat had more pCREB positive cells in core.</vt:lpstr>
      <vt:lpstr>Nac females exposed to defeat had more pCREB positive cells in shell.</vt:lpstr>
      <vt:lpstr>In males there was no significant effect of stress on pCREB in the shell or core.</vt:lpstr>
      <vt:lpstr>Control males had more pCREB positive cells than control females in the Nac shell.</vt:lpstr>
      <vt:lpstr>Across all mice, pCREB positive cells in the shell were negatively correlated with time spent interacting with the target mouse.</vt:lpstr>
      <vt:lpstr>Experiment 2 Results</vt:lpstr>
      <vt:lpstr>Only control females showed a significant increase in time spent investigating urine.</vt:lpstr>
      <vt:lpstr>Social defeat reduced the amount of time males and females investigated social and non social odors (water controls).</vt:lpstr>
      <vt:lpstr>PowerPoint Presentation</vt:lpstr>
      <vt:lpstr>Effects of social stress on corticosterone.</vt:lpstr>
      <vt:lpstr>Effects of social stress on corticosterone  cont.</vt:lpstr>
      <vt:lpstr>Discussion</vt:lpstr>
      <vt:lpstr>Discussion cont.</vt:lpstr>
      <vt:lpstr>Effects of Defeat on Social Interaction</vt:lpstr>
      <vt:lpstr>Intranasal Oxytocin Increases Positive Communication and Reduces Cortisol Levels During Couple Conflict.</vt:lpstr>
      <vt:lpstr>Background- Oxytocin</vt:lpstr>
      <vt:lpstr>Background cont.</vt:lpstr>
      <vt:lpstr>Background cont.</vt:lpstr>
      <vt:lpstr>Methods and Materials</vt:lpstr>
      <vt:lpstr>Methods and Materials cont.</vt:lpstr>
      <vt:lpstr>Materials and Methods cont.</vt:lpstr>
      <vt:lpstr>Materials and Methods cont.</vt:lpstr>
      <vt:lpstr>Materials and Methods</vt:lpstr>
      <vt:lpstr>Materials and Methods</vt:lpstr>
      <vt:lpstr>Results</vt:lpstr>
      <vt:lpstr>Results</vt:lpstr>
      <vt:lpstr>Discussion</vt:lpstr>
      <vt:lpstr>Oxytocin Receptors in the Anteromedial Bed Nucleus of the Stria Termanalis Promote Stress-Induced Social Avoidance in Female California Mice</vt:lpstr>
      <vt:lpstr>Introduction</vt:lpstr>
      <vt:lpstr>Introduction</vt:lpstr>
      <vt:lpstr>Introduction</vt:lpstr>
      <vt:lpstr>Methods</vt:lpstr>
      <vt:lpstr>Effects of Systemic Administration of OTA on SI Behavior</vt:lpstr>
      <vt:lpstr>Effects of Systemic Administration of OTA on SI Behavior</vt:lpstr>
      <vt:lpstr>Effects of OTA on SI behavior.</vt:lpstr>
      <vt:lpstr>Effects of Systemic Administration of OTA on OP Behavior</vt:lpstr>
      <vt:lpstr>Effects of OTA on OT Activation of G Proteins and β-Arrestins Recruitment</vt:lpstr>
      <vt:lpstr>PowerPoint Presentation</vt:lpstr>
      <vt:lpstr>Effect on OTR Expression in Male and Female Mice</vt:lpstr>
      <vt:lpstr>Effects of Intranasal Administration of OT and Systemic Administration of OTA on EGR1 Immunoreactivity</vt:lpstr>
      <vt:lpstr>Effects of OTA Infusion Into BNSTam or NAcdl Core in Stressed Female Mice on SI.</vt:lpstr>
      <vt:lpstr>PowerPoint Presentation</vt:lpstr>
      <vt:lpstr>Effects on Risk Assessment Behavior</vt:lpstr>
      <vt:lpstr>PowerPoint Presentation</vt:lpstr>
      <vt:lpstr>Discussion</vt:lpstr>
      <vt:lpstr>Discussion</vt:lpstr>
      <vt:lpstr>Discussion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 Males and Females respond to stress differently?</dc:title>
  <dc:creator>Rush Storz</dc:creator>
  <cp:lastModifiedBy>Cliff H Summers</cp:lastModifiedBy>
  <cp:revision>51</cp:revision>
  <dcterms:created xsi:type="dcterms:W3CDTF">2017-11-30T17:29:52Z</dcterms:created>
  <dcterms:modified xsi:type="dcterms:W3CDTF">2017-12-01T19:13:07Z</dcterms:modified>
</cp:coreProperties>
</file>